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5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350" r:id="rId9"/>
    <p:sldId id="351" r:id="rId10"/>
    <p:sldId id="265" r:id="rId11"/>
    <p:sldId id="266" r:id="rId12"/>
    <p:sldId id="352" r:id="rId13"/>
    <p:sldId id="267" r:id="rId14"/>
    <p:sldId id="268" r:id="rId15"/>
    <p:sldId id="269" r:id="rId16"/>
    <p:sldId id="270" r:id="rId17"/>
    <p:sldId id="272" r:id="rId18"/>
    <p:sldId id="274" r:id="rId19"/>
    <p:sldId id="275" r:id="rId20"/>
    <p:sldId id="276" r:id="rId21"/>
    <p:sldId id="353" r:id="rId22"/>
    <p:sldId id="277" r:id="rId23"/>
    <p:sldId id="354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355" r:id="rId32"/>
    <p:sldId id="285" r:id="rId33"/>
    <p:sldId id="286" r:id="rId34"/>
    <p:sldId id="356" r:id="rId35"/>
    <p:sldId id="287" r:id="rId36"/>
    <p:sldId id="288" r:id="rId37"/>
    <p:sldId id="289" r:id="rId38"/>
    <p:sldId id="357" r:id="rId39"/>
    <p:sldId id="291" r:id="rId40"/>
    <p:sldId id="359" r:id="rId41"/>
    <p:sldId id="292" r:id="rId42"/>
    <p:sldId id="293" r:id="rId43"/>
    <p:sldId id="294" r:id="rId44"/>
    <p:sldId id="295" r:id="rId45"/>
    <p:sldId id="296" r:id="rId46"/>
    <p:sldId id="302" r:id="rId47"/>
    <p:sldId id="303" r:id="rId48"/>
    <p:sldId id="304" r:id="rId49"/>
    <p:sldId id="305" r:id="rId50"/>
    <p:sldId id="360" r:id="rId51"/>
    <p:sldId id="306" r:id="rId52"/>
    <p:sldId id="307" r:id="rId53"/>
    <p:sldId id="367" r:id="rId54"/>
    <p:sldId id="308" r:id="rId55"/>
    <p:sldId id="368" r:id="rId56"/>
    <p:sldId id="309" r:id="rId57"/>
    <p:sldId id="369" r:id="rId58"/>
    <p:sldId id="310" r:id="rId59"/>
    <p:sldId id="311" r:id="rId60"/>
    <p:sldId id="370" r:id="rId61"/>
    <p:sldId id="312" r:id="rId62"/>
    <p:sldId id="371" r:id="rId63"/>
    <p:sldId id="313" r:id="rId64"/>
    <p:sldId id="372" r:id="rId65"/>
    <p:sldId id="379" r:id="rId66"/>
    <p:sldId id="314" r:id="rId67"/>
    <p:sldId id="373" r:id="rId68"/>
    <p:sldId id="315" r:id="rId69"/>
    <p:sldId id="380" r:id="rId70"/>
    <p:sldId id="381" r:id="rId71"/>
    <p:sldId id="316" r:id="rId72"/>
    <p:sldId id="378" r:id="rId73"/>
    <p:sldId id="377" r:id="rId74"/>
    <p:sldId id="317" r:id="rId75"/>
    <p:sldId id="376" r:id="rId76"/>
    <p:sldId id="374" r:id="rId77"/>
    <p:sldId id="318" r:id="rId78"/>
    <p:sldId id="319" r:id="rId79"/>
    <p:sldId id="382" r:id="rId80"/>
    <p:sldId id="383" r:id="rId81"/>
    <p:sldId id="320" r:id="rId82"/>
    <p:sldId id="384" r:id="rId83"/>
    <p:sldId id="321" r:id="rId84"/>
    <p:sldId id="385" r:id="rId85"/>
    <p:sldId id="386" r:id="rId86"/>
    <p:sldId id="322" r:id="rId87"/>
    <p:sldId id="387" r:id="rId88"/>
    <p:sldId id="388" r:id="rId89"/>
    <p:sldId id="389" r:id="rId90"/>
    <p:sldId id="323" r:id="rId91"/>
    <p:sldId id="390" r:id="rId92"/>
    <p:sldId id="324" r:id="rId93"/>
    <p:sldId id="325" r:id="rId94"/>
    <p:sldId id="375" r:id="rId95"/>
    <p:sldId id="326" r:id="rId96"/>
    <p:sldId id="327" r:id="rId97"/>
    <p:sldId id="328" r:id="rId98"/>
    <p:sldId id="329" r:id="rId99"/>
    <p:sldId id="391" r:id="rId100"/>
    <p:sldId id="392" r:id="rId101"/>
    <p:sldId id="331" r:id="rId102"/>
    <p:sldId id="332" r:id="rId103"/>
    <p:sldId id="333" r:id="rId104"/>
    <p:sldId id="334" r:id="rId105"/>
    <p:sldId id="361" r:id="rId106"/>
    <p:sldId id="335" r:id="rId107"/>
    <p:sldId id="339" r:id="rId108"/>
    <p:sldId id="340" r:id="rId109"/>
    <p:sldId id="362" r:id="rId110"/>
    <p:sldId id="347" r:id="rId111"/>
    <p:sldId id="363" r:id="rId112"/>
    <p:sldId id="348" r:id="rId113"/>
    <p:sldId id="364" r:id="rId114"/>
    <p:sldId id="366" r:id="rId115"/>
    <p:sldId id="346" r:id="rId116"/>
    <p:sldId id="342" r:id="rId117"/>
    <p:sldId id="336" r:id="rId118"/>
    <p:sldId id="343" r:id="rId119"/>
    <p:sldId id="337" r:id="rId120"/>
    <p:sldId id="344" r:id="rId121"/>
    <p:sldId id="338" r:id="rId122"/>
    <p:sldId id="345" r:id="rId123"/>
    <p:sldId id="393" r:id="rId1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 autoAdjust="0"/>
    <p:restoredTop sz="94660"/>
  </p:normalViewPr>
  <p:slideViewPr>
    <p:cSldViewPr>
      <p:cViewPr varScale="1">
        <p:scale>
          <a:sx n="83" d="100"/>
          <a:sy n="83" d="100"/>
        </p:scale>
        <p:origin x="163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F8AC4-8439-433A-A929-EF7E6B33C3F4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DB4F2-1C65-43BD-BEC9-88ADA62C00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731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DB4F2-1C65-43BD-BEC9-88ADA62C001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30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0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01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45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5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213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22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298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0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59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84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r.com.ua/" TargetMode="Externa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8928992" cy="3240360"/>
          </a:xfrm>
        </p:spPr>
        <p:txBody>
          <a:bodyPr>
            <a:normAutofit/>
          </a:bodyPr>
          <a:lstStyle/>
          <a:p>
            <a:r>
              <a:rPr lang="ru-RU" sz="5500" dirty="0" smtClean="0">
                <a:solidFill>
                  <a:schemeClr val="tx1"/>
                </a:solidFill>
                <a:latin typeface="Arial Unicode MS"/>
              </a:rPr>
              <a:t>Рекламное обращение</a:t>
            </a:r>
            <a:endParaRPr lang="ru-RU" sz="5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878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8017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Рекламный </a:t>
            </a:r>
            <a:r>
              <a:rPr lang="ru-RU" sz="3600" dirty="0"/>
              <a:t>креатив, несмотря на свою творческую природу, </a:t>
            </a:r>
            <a:r>
              <a:rPr lang="ru-RU" sz="3600" dirty="0" smtClean="0"/>
              <a:t>основывается на:</a:t>
            </a:r>
          </a:p>
          <a:p>
            <a:pPr marL="109728" indent="0">
              <a:buNone/>
            </a:pPr>
            <a:endParaRPr lang="ru-RU" sz="3600" dirty="0" smtClean="0"/>
          </a:p>
          <a:p>
            <a:pPr marL="109728" indent="0"/>
            <a:r>
              <a:rPr lang="ru-RU" sz="3600" dirty="0" smtClean="0"/>
              <a:t>данных </a:t>
            </a:r>
            <a:r>
              <a:rPr lang="ru-RU" sz="3600" dirty="0"/>
              <a:t>маркетинговых исследований</a:t>
            </a:r>
            <a:r>
              <a:rPr lang="ru-RU" sz="3600" dirty="0" smtClean="0"/>
              <a:t>,</a:t>
            </a:r>
          </a:p>
          <a:p>
            <a:pPr marL="109728" indent="0"/>
            <a:r>
              <a:rPr lang="ru-RU" sz="3600" dirty="0" smtClean="0"/>
              <a:t>знании </a:t>
            </a:r>
            <a:r>
              <a:rPr lang="ru-RU" sz="3600" dirty="0"/>
              <a:t>базовых основ психологии</a:t>
            </a:r>
            <a:r>
              <a:rPr lang="ru-RU" sz="3600" dirty="0" smtClean="0"/>
              <a:t>,</a:t>
            </a:r>
          </a:p>
          <a:p>
            <a:pPr marL="109728" indent="0"/>
            <a:r>
              <a:rPr lang="ru-RU" sz="3600" dirty="0" smtClean="0"/>
              <a:t>маркетинга </a:t>
            </a:r>
            <a:r>
              <a:rPr lang="ru-RU" sz="3600" dirty="0"/>
              <a:t>и </a:t>
            </a:r>
            <a:r>
              <a:rPr lang="ru-RU" sz="3600" dirty="0" smtClean="0"/>
              <a:t>бренд-менеджмента</a:t>
            </a:r>
            <a:r>
              <a:rPr lang="ru-RU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1520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:\attachments\23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6300192" cy="3150096"/>
          </a:xfrm>
          <a:prstGeom prst="rect">
            <a:avLst/>
          </a:prstGeom>
          <a:noFill/>
        </p:spPr>
      </p:pic>
      <p:pic>
        <p:nvPicPr>
          <p:cNvPr id="24579" name="Picture 3" descr="I:\attachments\23.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077072"/>
            <a:ext cx="4638675" cy="252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8098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/>
              <a:t>Требования к дизайну рекламы: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Конструкция должна быть </a:t>
            </a:r>
            <a:r>
              <a:rPr lang="ru-RU" sz="2800" dirty="0" smtClean="0"/>
              <a:t>уравновешенной.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Пространство внутри рекламы должно быть разделено пропорционально.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800" dirty="0" smtClean="0"/>
              <a:t>Направленность </a:t>
            </a:r>
            <a:r>
              <a:rPr lang="ru-RU" sz="2800" dirty="0"/>
              <a:t>должна быть ярко выражена.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800" dirty="0" smtClean="0"/>
              <a:t>Должно </a:t>
            </a:r>
            <a:r>
              <a:rPr lang="ru-RU" sz="2800" dirty="0"/>
              <a:t>прочно удерживаться единство элементов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Одна часть или элемент должны доминировать в рекламе.</a:t>
            </a:r>
          </a:p>
          <a:p>
            <a:pPr marL="624078" indent="-514350">
              <a:buNone/>
            </a:pPr>
            <a:r>
              <a:rPr lang="ru-RU" sz="2800" dirty="0"/>
              <a:t>Принципы </a:t>
            </a:r>
            <a:r>
              <a:rPr lang="ru-RU" sz="2800" dirty="0" smtClean="0"/>
              <a:t>дизайна рекламы: </a:t>
            </a:r>
            <a:r>
              <a:rPr lang="ru-RU" sz="2800" dirty="0"/>
              <a:t>уравновешенность, пропорция, последовательность, единство, </a:t>
            </a:r>
            <a:r>
              <a:rPr lang="ru-RU" sz="2800" dirty="0" smtClean="0"/>
              <a:t>акцент.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23697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2.3</a:t>
            </a:r>
            <a:r>
              <a:rPr lang="ru-RU" sz="3200" dirty="0">
                <a:latin typeface="+mn-lt"/>
              </a:rPr>
              <a:t>. Структура рекламного обращения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2700" marR="25400" indent="0" algn="just">
              <a:spcBef>
                <a:spcPts val="900"/>
              </a:spcBef>
              <a:spcAft>
                <a:spcPts val="0"/>
              </a:spcAft>
              <a:buNone/>
            </a:pPr>
            <a:r>
              <a:rPr lang="ru-RU" sz="3200" dirty="0" smtClean="0">
                <a:ea typeface="Times New Roman"/>
              </a:rPr>
              <a:t>Формирование </a:t>
            </a:r>
            <a:r>
              <a:rPr lang="ru-RU" sz="3200" dirty="0">
                <a:ea typeface="Times New Roman"/>
              </a:rPr>
              <a:t>структуры </a:t>
            </a:r>
            <a:r>
              <a:rPr lang="ru-RU" sz="3200" dirty="0" smtClean="0">
                <a:ea typeface="Times New Roman"/>
              </a:rPr>
              <a:t>обращения, </a:t>
            </a:r>
            <a:r>
              <a:rPr lang="ru-RU" sz="3200" dirty="0">
                <a:ea typeface="Times New Roman"/>
              </a:rPr>
              <a:t>поиск трех </a:t>
            </a:r>
            <a:r>
              <a:rPr lang="ru-RU" sz="3200" dirty="0" smtClean="0">
                <a:ea typeface="Times New Roman"/>
              </a:rPr>
              <a:t>решений:</a:t>
            </a:r>
            <a:endParaRPr lang="ru-RU" sz="3200" dirty="0">
              <a:ea typeface="Times New Roman"/>
            </a:endParaRPr>
          </a:p>
          <a:p>
            <a:pPr marL="514350" marR="25400" indent="-514350">
              <a:spcBef>
                <a:spcPts val="900"/>
              </a:spcBef>
              <a:buSzPct val="100000"/>
              <a:tabLst>
                <a:tab pos="314960" algn="l"/>
              </a:tabLst>
            </a:pPr>
            <a:r>
              <a:rPr lang="ru-RU" sz="3200" dirty="0">
                <a:ea typeface="Times New Roman"/>
                <a:cs typeface="Times New Roman"/>
              </a:rPr>
              <a:t>делать ли в обращении четкий вывод или предоставить сделать это </a:t>
            </a:r>
            <a:r>
              <a:rPr lang="ru-RU" sz="3200" dirty="0" smtClean="0">
                <a:ea typeface="Times New Roman"/>
                <a:cs typeface="Times New Roman"/>
              </a:rPr>
              <a:t>аудитории </a:t>
            </a:r>
            <a:r>
              <a:rPr lang="ru-RU" sz="3200" dirty="0">
                <a:ea typeface="Times New Roman"/>
                <a:cs typeface="Times New Roman"/>
              </a:rPr>
              <a:t>(соответственно жесткая и мягкая структура);</a:t>
            </a:r>
          </a:p>
          <a:p>
            <a:pPr marL="514350" marR="25400" indent="-514350">
              <a:spcBef>
                <a:spcPts val="900"/>
              </a:spcBef>
              <a:buSzPct val="100000"/>
              <a:tabLst>
                <a:tab pos="322580" algn="l"/>
              </a:tabLst>
            </a:pPr>
            <a:r>
              <a:rPr lang="ru-RU" sz="3200" dirty="0">
                <a:ea typeface="Times New Roman"/>
                <a:cs typeface="Times New Roman"/>
              </a:rPr>
              <a:t>изложить ли только аргументацию «за» или предоставить еще доводы «</a:t>
            </a:r>
            <a:r>
              <a:rPr lang="ru-RU" sz="3200" dirty="0" smtClean="0">
                <a:ea typeface="Times New Roman"/>
                <a:cs typeface="Times New Roman"/>
              </a:rPr>
              <a:t>против</a:t>
            </a:r>
            <a:r>
              <a:rPr lang="ru-RU" sz="3200" dirty="0">
                <a:ea typeface="Times New Roman"/>
                <a:cs typeface="Times New Roman"/>
              </a:rPr>
              <a:t>» с их опровержением;</a:t>
            </a:r>
          </a:p>
          <a:p>
            <a:pPr marL="514350" marR="25400" indent="-514350">
              <a:spcBef>
                <a:spcPts val="900"/>
              </a:spcBef>
              <a:buSzPct val="100000"/>
              <a:tabLst>
                <a:tab pos="322580" algn="l"/>
              </a:tabLst>
            </a:pPr>
            <a:r>
              <a:rPr lang="ru-RU" sz="3200" dirty="0">
                <a:ea typeface="Times New Roman"/>
                <a:cs typeface="Times New Roman"/>
              </a:rPr>
              <a:t>когда приводить самые действенные аргументы в начале или в конце </a:t>
            </a:r>
            <a:r>
              <a:rPr lang="ru-RU" sz="3200" dirty="0" smtClean="0">
                <a:ea typeface="Times New Roman"/>
                <a:cs typeface="Times New Roman"/>
              </a:rPr>
              <a:t>послания</a:t>
            </a:r>
            <a:r>
              <a:rPr lang="ru-RU" sz="3200" dirty="0">
                <a:ea typeface="Times New Roman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75536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>
                <a:ea typeface="Times New Roman"/>
                <a:cs typeface="Times New Roman"/>
              </a:rPr>
              <a:t>Позиционный эффект</a:t>
            </a:r>
            <a:r>
              <a:rPr lang="en-US" sz="3600" dirty="0" smtClean="0">
                <a:ea typeface="Times New Roman"/>
                <a:cs typeface="Times New Roman"/>
              </a:rPr>
              <a:t> </a:t>
            </a:r>
            <a:r>
              <a:rPr lang="ru-RU" sz="3600" dirty="0" smtClean="0">
                <a:ea typeface="Times New Roman"/>
              </a:rPr>
              <a:t>предполагает</a:t>
            </a:r>
            <a:r>
              <a:rPr lang="ru-RU" sz="3600" dirty="0">
                <a:ea typeface="Times New Roman"/>
              </a:rPr>
              <a:t>, что первая и последняя части рекламной </a:t>
            </a:r>
            <a:r>
              <a:rPr lang="ru-RU" sz="3600" dirty="0" smtClean="0">
                <a:ea typeface="Times New Roman"/>
              </a:rPr>
              <a:t>информации </a:t>
            </a:r>
            <a:r>
              <a:rPr lang="ru-RU" sz="3600" dirty="0">
                <a:ea typeface="Times New Roman"/>
              </a:rPr>
              <a:t>запоминаются легче и более прочно. </a:t>
            </a:r>
            <a:endParaRPr lang="en-US" sz="3600" dirty="0" smtClean="0">
              <a:ea typeface="Times New Roman"/>
            </a:endParaRPr>
          </a:p>
          <a:p>
            <a:pPr marL="109728" indent="0">
              <a:buNone/>
            </a:pPr>
            <a:r>
              <a:rPr lang="ru-RU" sz="3600" dirty="0" smtClean="0">
                <a:ea typeface="Times New Roman"/>
              </a:rPr>
              <a:t>Правая </a:t>
            </a:r>
            <a:r>
              <a:rPr lang="ru-RU" sz="3600" dirty="0">
                <a:ea typeface="Times New Roman"/>
              </a:rPr>
              <a:t>сторона рекламного </a:t>
            </a:r>
            <a:r>
              <a:rPr lang="ru-RU" sz="3600" dirty="0" smtClean="0">
                <a:ea typeface="Times New Roman"/>
              </a:rPr>
              <a:t>обращения </a:t>
            </a:r>
            <a:r>
              <a:rPr lang="ru-RU" sz="3600" dirty="0">
                <a:ea typeface="Times New Roman"/>
              </a:rPr>
              <a:t>запоминается приблизительно вдвое легче и лучше левой.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360954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363272" cy="47297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600" dirty="0">
                <a:solidFill>
                  <a:srgbClr val="000000"/>
                </a:solidFill>
              </a:rPr>
              <a:t>Позиционный эффект </a:t>
            </a:r>
            <a:r>
              <a:rPr lang="ru-RU" sz="3600" dirty="0" smtClean="0">
                <a:solidFill>
                  <a:srgbClr val="000000"/>
                </a:solidFill>
              </a:rPr>
              <a:t>присутствует </a:t>
            </a:r>
            <a:r>
              <a:rPr lang="ru-RU" sz="3600" dirty="0">
                <a:solidFill>
                  <a:srgbClr val="000000"/>
                </a:solidFill>
              </a:rPr>
              <a:t>в размещении посланий внутри рекламного блока в телерекламе</a:t>
            </a:r>
            <a:r>
              <a:rPr lang="ru-RU" sz="3600" dirty="0" smtClean="0">
                <a:solidFill>
                  <a:srgbClr val="000000"/>
                </a:solidFill>
              </a:rPr>
              <a:t>. Наиболее эффективные </a:t>
            </a:r>
            <a:r>
              <a:rPr lang="ru-RU" sz="3600" dirty="0">
                <a:solidFill>
                  <a:srgbClr val="000000"/>
                </a:solidFill>
              </a:rPr>
              <a:t>позиции — начало и конец блока. </a:t>
            </a:r>
            <a:endParaRPr lang="en-US" sz="3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6690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50177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600" dirty="0" smtClean="0">
              <a:solidFill>
                <a:srgbClr val="000000"/>
              </a:solidFill>
            </a:endParaRPr>
          </a:p>
          <a:p>
            <a:pPr marL="109728" indent="0">
              <a:buNone/>
            </a:pPr>
            <a:r>
              <a:rPr lang="ru-RU" sz="3600" dirty="0" smtClean="0">
                <a:solidFill>
                  <a:srgbClr val="000000"/>
                </a:solidFill>
              </a:rPr>
              <a:t>Эти варианты зависят от времени трансляции блока, характера телеканала, особенностей телепередач, предшествующих блоку и следующих за ним, и др.</a:t>
            </a:r>
            <a:endParaRPr lang="ru-RU" sz="3600" dirty="0" smtClean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lnSpcReduction="10000"/>
          </a:bodyPr>
          <a:lstStyle/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a typeface="Calibri"/>
                <a:cs typeface="Times New Roman"/>
              </a:rPr>
              <a:t>Разработка композиции обращения включает: </a:t>
            </a:r>
            <a:r>
              <a:rPr lang="ru-RU" sz="3600" dirty="0" err="1" smtClean="0">
                <a:ea typeface="Calibri"/>
                <a:cs typeface="Times New Roman"/>
              </a:rPr>
              <a:t>слоган,заголовок</a:t>
            </a:r>
            <a:r>
              <a:rPr lang="ru-RU" sz="3600" dirty="0" smtClean="0">
                <a:ea typeface="Calibri"/>
                <a:cs typeface="Times New Roman"/>
              </a:rPr>
              <a:t>, </a:t>
            </a:r>
            <a:r>
              <a:rPr lang="ru-RU" sz="3600" dirty="0">
                <a:ea typeface="Calibri"/>
                <a:cs typeface="Times New Roman"/>
              </a:rPr>
              <a:t>зачин, информационный блок, справочные сведения, эхо-фразу. </a:t>
            </a:r>
            <a:endParaRPr lang="en-US" sz="3600" dirty="0" smtClean="0">
              <a:ea typeface="Calibri"/>
              <a:cs typeface="Times New Roman"/>
            </a:endParaRP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a typeface="Calibri"/>
                <a:cs typeface="Times New Roman"/>
              </a:rPr>
              <a:t>Например</a:t>
            </a:r>
            <a:r>
              <a:rPr lang="ru-RU" sz="3600" dirty="0">
                <a:ea typeface="Calibri"/>
                <a:cs typeface="Times New Roman"/>
              </a:rPr>
              <a:t>, так можно выделить элементы композиции в газетном объявлении: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i="1" dirty="0">
                <a:ea typeface="Calibri"/>
                <a:cs typeface="Times New Roman"/>
              </a:rPr>
              <a:t>Слоган. </a:t>
            </a:r>
            <a:r>
              <a:rPr lang="ru-RU" sz="3600" dirty="0">
                <a:ea typeface="Calibri"/>
                <a:cs typeface="Times New Roman"/>
              </a:rPr>
              <a:t>Журнал для работы!</a:t>
            </a:r>
          </a:p>
          <a:p>
            <a:pPr marL="109728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402553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4979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3600" dirty="0" smtClean="0">
                <a:ea typeface="Calibri"/>
                <a:cs typeface="Times New Roman"/>
              </a:rPr>
              <a:t>Слоган</a:t>
            </a:r>
            <a:r>
              <a:rPr lang="en-US" sz="3600" dirty="0" smtClean="0">
                <a:ea typeface="Calibri"/>
                <a:cs typeface="Times New Roman"/>
              </a:rPr>
              <a:t> </a:t>
            </a:r>
            <a:r>
              <a:rPr lang="ru-RU" sz="3600" dirty="0" smtClean="0">
                <a:ea typeface="Calibri"/>
                <a:cs typeface="Times New Roman"/>
              </a:rPr>
              <a:t>–</a:t>
            </a:r>
            <a:r>
              <a:rPr lang="en-US" sz="3600" dirty="0" smtClean="0">
                <a:ea typeface="Calibri"/>
                <a:cs typeface="Times New Roman"/>
              </a:rPr>
              <a:t> </a:t>
            </a:r>
            <a:r>
              <a:rPr lang="ru-RU" sz="3600" dirty="0" smtClean="0">
                <a:ea typeface="Calibri"/>
                <a:cs typeface="Times New Roman"/>
              </a:rPr>
              <a:t>краткий </a:t>
            </a:r>
            <a:r>
              <a:rPr lang="ru-RU" sz="3600" dirty="0">
                <a:ea typeface="Calibri"/>
                <a:cs typeface="Times New Roman"/>
              </a:rPr>
              <a:t>рекламный девиз, лозунг, призыв, афоризм, обычно предваряющий рекламное сообщение. </a:t>
            </a:r>
            <a:r>
              <a:rPr lang="ru-RU" sz="3600" i="1" dirty="0" smtClean="0">
                <a:ea typeface="Calibri"/>
                <a:cs typeface="Times New Roman"/>
              </a:rPr>
              <a:t>Слоган</a:t>
            </a:r>
            <a:r>
              <a:rPr lang="en-US" sz="3600" dirty="0" smtClean="0">
                <a:ea typeface="Calibri"/>
                <a:cs typeface="Times New Roman"/>
              </a:rPr>
              <a:t> </a:t>
            </a:r>
            <a:r>
              <a:rPr lang="ru-RU" sz="3600" dirty="0" smtClean="0">
                <a:ea typeface="Calibri"/>
                <a:cs typeface="Times New Roman"/>
              </a:rPr>
              <a:t>– </a:t>
            </a:r>
            <a:r>
              <a:rPr lang="ru-RU" sz="3600" dirty="0">
                <a:ea typeface="Calibri"/>
                <a:cs typeface="Times New Roman"/>
              </a:rPr>
              <a:t>одно из основных средств </a:t>
            </a:r>
            <a:r>
              <a:rPr lang="ru-RU" sz="3600" dirty="0" smtClean="0">
                <a:ea typeface="Calibri"/>
                <a:cs typeface="Times New Roman"/>
              </a:rPr>
              <a:t>привлечения </a:t>
            </a:r>
            <a:r>
              <a:rPr lang="ru-RU" sz="3600" dirty="0">
                <a:ea typeface="Calibri"/>
                <a:cs typeface="Times New Roman"/>
              </a:rPr>
              <a:t>внимания и интереса аудитории. </a:t>
            </a:r>
            <a:endParaRPr lang="ru-RU" sz="3600" dirty="0" smtClean="0">
              <a:ea typeface="Calibri"/>
              <a:cs typeface="Times New Roman"/>
            </a:endParaRPr>
          </a:p>
          <a:p>
            <a:pPr marL="109728" indent="0">
              <a:buNone/>
            </a:pPr>
            <a:r>
              <a:rPr lang="ru-RU" sz="3600" dirty="0" smtClean="0">
                <a:ea typeface="Calibri"/>
                <a:cs typeface="Times New Roman"/>
              </a:rPr>
              <a:t>Особенно </a:t>
            </a:r>
            <a:r>
              <a:rPr lang="ru-RU" sz="3600" dirty="0">
                <a:ea typeface="Calibri"/>
                <a:cs typeface="Times New Roman"/>
              </a:rPr>
              <a:t>возрастает его роль в отсутствии других элементов привлекающих непроизвольное внимание: иллюстраций, цветового решения и т.п.</a:t>
            </a:r>
          </a:p>
          <a:p>
            <a:pPr marL="109728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1093039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424936" cy="5976664"/>
          </a:xfrm>
        </p:spPr>
        <p:txBody>
          <a:bodyPr>
            <a:noAutofit/>
          </a:bodyPr>
          <a:lstStyle/>
          <a:p>
            <a:pPr marL="109728" indent="0">
              <a:spcBef>
                <a:spcPts val="0"/>
              </a:spcBef>
              <a:buNone/>
            </a:pPr>
            <a:r>
              <a:rPr lang="ru-RU" sz="3200" dirty="0" smtClean="0">
                <a:ea typeface="Calibri"/>
                <a:cs typeface="Times New Roman"/>
              </a:rPr>
              <a:t>Основные задачи </a:t>
            </a:r>
            <a:r>
              <a:rPr lang="ru-RU" sz="3200" dirty="0">
                <a:ea typeface="Calibri"/>
                <a:cs typeface="Times New Roman"/>
              </a:rPr>
              <a:t>использования </a:t>
            </a:r>
            <a:r>
              <a:rPr lang="ru-RU" sz="3200" dirty="0" err="1">
                <a:ea typeface="Calibri"/>
                <a:cs typeface="Times New Roman"/>
              </a:rPr>
              <a:t>слогана</a:t>
            </a:r>
            <a:r>
              <a:rPr lang="ru-RU" sz="3200" dirty="0">
                <a:ea typeface="Calibri"/>
                <a:cs typeface="Times New Roman"/>
              </a:rPr>
              <a:t> </a:t>
            </a:r>
            <a:r>
              <a:rPr lang="ru-RU" sz="3200" dirty="0" smtClean="0">
                <a:ea typeface="Calibri"/>
                <a:cs typeface="Times New Roman"/>
              </a:rPr>
              <a:t>: </a:t>
            </a:r>
            <a:r>
              <a:rPr lang="ru-RU" sz="3200" dirty="0">
                <a:ea typeface="Calibri"/>
                <a:cs typeface="Times New Roman"/>
              </a:rPr>
              <a:t>вовлечение и запоминаемость.</a:t>
            </a:r>
          </a:p>
          <a:p>
            <a:pPr marL="109728" indent="0">
              <a:spcBef>
                <a:spcPts val="0"/>
              </a:spcBef>
              <a:buNone/>
            </a:pPr>
            <a:r>
              <a:rPr lang="ru-RU" sz="3200" dirty="0">
                <a:ea typeface="Calibri"/>
                <a:cs typeface="Times New Roman"/>
              </a:rPr>
              <a:t>Выделяют шесть основных типов </a:t>
            </a:r>
            <a:r>
              <a:rPr lang="ru-RU" sz="3200" dirty="0" smtClean="0">
                <a:ea typeface="Calibri"/>
                <a:cs typeface="Times New Roman"/>
              </a:rPr>
              <a:t>слоганов</a:t>
            </a:r>
            <a:r>
              <a:rPr lang="ru-RU" sz="3200" dirty="0">
                <a:ea typeface="Calibri"/>
                <a:cs typeface="Times New Roman"/>
              </a:rPr>
              <a:t>:</a:t>
            </a:r>
          </a:p>
          <a:p>
            <a:pPr marL="624078" indent="-514350">
              <a:spcBef>
                <a:spcPts val="0"/>
              </a:spcBef>
              <a:buFont typeface="+mj-lt"/>
              <a:buAutoNum type="arabicPeriod"/>
            </a:pPr>
            <a:r>
              <a:rPr lang="ru-RU" sz="3200" dirty="0" smtClean="0">
                <a:ea typeface="Calibri"/>
                <a:cs typeface="Times New Roman"/>
              </a:rPr>
              <a:t>Новость </a:t>
            </a:r>
            <a:r>
              <a:rPr lang="ru-RU" sz="3200" dirty="0">
                <a:ea typeface="Calibri"/>
                <a:cs typeface="Times New Roman"/>
              </a:rPr>
              <a:t>– «Величайшее открытие со времен первого поцелуя» (реклама губной помады «</a:t>
            </a:r>
            <a:r>
              <a:rPr lang="ru-RU" sz="3200" dirty="0" err="1">
                <a:ea typeface="Calibri"/>
                <a:cs typeface="Times New Roman"/>
              </a:rPr>
              <a:t>Каптив</a:t>
            </a:r>
            <a:r>
              <a:rPr lang="ru-RU" sz="3200" dirty="0">
                <a:ea typeface="Calibri"/>
                <a:cs typeface="Times New Roman"/>
              </a:rPr>
              <a:t>» фирмы </a:t>
            </a:r>
            <a:r>
              <a:rPr lang="en-US" sz="3200" dirty="0">
                <a:ea typeface="Calibri"/>
                <a:cs typeface="Times New Roman"/>
              </a:rPr>
              <a:t>L</a:t>
            </a:r>
            <a:r>
              <a:rPr lang="ru-RU" sz="3200" dirty="0">
                <a:ea typeface="Calibri"/>
                <a:cs typeface="Times New Roman"/>
              </a:rPr>
              <a:t>’</a:t>
            </a:r>
            <a:r>
              <a:rPr lang="en-US" sz="3200" dirty="0" err="1">
                <a:ea typeface="Calibri"/>
                <a:cs typeface="Times New Roman"/>
              </a:rPr>
              <a:t>Oreal</a:t>
            </a:r>
            <a:r>
              <a:rPr lang="ru-RU" sz="3200" dirty="0">
                <a:ea typeface="Calibri"/>
                <a:cs typeface="Times New Roman"/>
              </a:rPr>
              <a:t>)</a:t>
            </a:r>
          </a:p>
          <a:p>
            <a:pPr marL="624078" indent="-514350">
              <a:spcBef>
                <a:spcPts val="0"/>
              </a:spcBef>
              <a:buFont typeface="+mj-lt"/>
              <a:buAutoNum type="arabicPeriod"/>
            </a:pPr>
            <a:r>
              <a:rPr lang="ru-RU" sz="3200" dirty="0" smtClean="0">
                <a:ea typeface="Calibri"/>
                <a:cs typeface="Times New Roman"/>
              </a:rPr>
              <a:t>Вопрос </a:t>
            </a:r>
            <a:r>
              <a:rPr lang="ru-RU" sz="3200" dirty="0">
                <a:ea typeface="Calibri"/>
                <a:cs typeface="Times New Roman"/>
              </a:rPr>
              <a:t>– «Разве я не ценю качество?», «Скажешь, у меня нет вкуса?» (Реклама сигарет «</a:t>
            </a:r>
            <a:r>
              <a:rPr lang="en-US" sz="3200" dirty="0">
                <a:ea typeface="Calibri"/>
                <a:cs typeface="Times New Roman"/>
              </a:rPr>
              <a:t>Winston</a:t>
            </a:r>
            <a:r>
              <a:rPr lang="ru-RU" sz="3200" dirty="0">
                <a:ea typeface="Calibri"/>
                <a:cs typeface="Times New Roman"/>
              </a:rPr>
              <a:t>»)</a:t>
            </a:r>
          </a:p>
          <a:p>
            <a:pPr marL="624078" indent="-514350">
              <a:spcBef>
                <a:spcPts val="0"/>
              </a:spcBef>
              <a:buFont typeface="+mj-lt"/>
              <a:buAutoNum type="arabicPeriod"/>
            </a:pPr>
            <a:r>
              <a:rPr lang="ru-RU" sz="3200" dirty="0" smtClean="0">
                <a:ea typeface="Calibri"/>
                <a:cs typeface="Times New Roman"/>
              </a:rPr>
              <a:t>Повествование </a:t>
            </a:r>
            <a:r>
              <a:rPr lang="ru-RU" sz="3200" dirty="0">
                <a:ea typeface="Calibri"/>
                <a:cs typeface="Times New Roman"/>
              </a:rPr>
              <a:t>– «Наша кожа теряет около ½ воды. Каждый день» (реклама  увлажняющего средства «</a:t>
            </a:r>
            <a:r>
              <a:rPr lang="en-US" sz="3200" dirty="0" err="1">
                <a:ea typeface="Calibri"/>
                <a:cs typeface="Times New Roman"/>
              </a:rPr>
              <a:t>Termal</a:t>
            </a:r>
            <a:r>
              <a:rPr lang="en-US" sz="3200" dirty="0">
                <a:ea typeface="Calibri"/>
                <a:cs typeface="Times New Roman"/>
              </a:rPr>
              <a:t> S</a:t>
            </a:r>
            <a:r>
              <a:rPr lang="ru-RU" sz="3200" dirty="0">
                <a:ea typeface="Calibri"/>
                <a:cs typeface="Times New Roman"/>
              </a:rPr>
              <a:t>» компании </a:t>
            </a:r>
            <a:r>
              <a:rPr lang="en-US" sz="3200" dirty="0">
                <a:ea typeface="Calibri"/>
                <a:cs typeface="Times New Roman"/>
              </a:rPr>
              <a:t>Vichy</a:t>
            </a:r>
            <a:r>
              <a:rPr lang="ru-RU" sz="3200" dirty="0">
                <a:ea typeface="Calibri"/>
                <a:cs typeface="Times New Roman"/>
              </a:rPr>
              <a:t>)</a:t>
            </a:r>
          </a:p>
          <a:p>
            <a:pPr marL="109728" indent="0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22630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/>
          </a:bodyPr>
          <a:lstStyle/>
          <a:p>
            <a:pPr marL="624078" indent="-514350">
              <a:spcBef>
                <a:spcPts val="0"/>
              </a:spcBef>
              <a:buFont typeface="+mj-lt"/>
              <a:buAutoNum type="arabicPeriod" startAt="4"/>
            </a:pPr>
            <a:r>
              <a:rPr lang="ru-RU" sz="3600" dirty="0" smtClean="0">
                <a:ea typeface="Calibri"/>
                <a:cs typeface="Times New Roman"/>
              </a:rPr>
              <a:t>Команда – «Войди в мир </a:t>
            </a:r>
            <a:r>
              <a:rPr lang="en-US" sz="3600" dirty="0" smtClean="0">
                <a:ea typeface="Calibri"/>
                <a:cs typeface="Times New Roman"/>
              </a:rPr>
              <a:t>Kent</a:t>
            </a:r>
            <a:r>
              <a:rPr lang="ru-RU" sz="3600" dirty="0" smtClean="0">
                <a:ea typeface="Calibri"/>
                <a:cs typeface="Times New Roman"/>
              </a:rPr>
              <a:t>!», «Приди в страну « </a:t>
            </a:r>
            <a:r>
              <a:rPr lang="ru-RU" sz="3600" dirty="0" err="1" smtClean="0">
                <a:ea typeface="Calibri"/>
                <a:cs typeface="Times New Roman"/>
              </a:rPr>
              <a:t>Мальборо</a:t>
            </a:r>
            <a:r>
              <a:rPr lang="ru-RU" sz="3600" dirty="0" smtClean="0">
                <a:ea typeface="Calibri"/>
                <a:cs typeface="Times New Roman"/>
              </a:rPr>
              <a:t>»!»</a:t>
            </a:r>
          </a:p>
          <a:p>
            <a:pPr marL="624078" indent="-514350">
              <a:spcBef>
                <a:spcPts val="0"/>
              </a:spcBef>
              <a:buFont typeface="+mj-lt"/>
              <a:buAutoNum type="arabicPeriod" startAt="4"/>
            </a:pPr>
            <a:r>
              <a:rPr lang="ru-RU" sz="3600" dirty="0" smtClean="0">
                <a:ea typeface="Calibri"/>
                <a:cs typeface="Times New Roman"/>
              </a:rPr>
              <a:t>«Решения 1-2-3» - «50 шагов к Вашему новому </a:t>
            </a:r>
            <a:r>
              <a:rPr lang="ru-RU" sz="3600" dirty="0" err="1" smtClean="0">
                <a:ea typeface="Calibri"/>
                <a:cs typeface="Times New Roman"/>
              </a:rPr>
              <a:t>ФОРДу</a:t>
            </a:r>
            <a:r>
              <a:rPr lang="ru-RU" sz="3600" dirty="0" smtClean="0">
                <a:ea typeface="Calibri"/>
                <a:cs typeface="Times New Roman"/>
              </a:rPr>
              <a:t>» («Форд-План»)</a:t>
            </a:r>
          </a:p>
          <a:p>
            <a:pPr marL="624078" indent="-514350">
              <a:spcBef>
                <a:spcPts val="0"/>
              </a:spcBef>
              <a:buFont typeface="+mj-lt"/>
              <a:buAutoNum type="arabicPeriod" startAt="4"/>
            </a:pPr>
            <a:r>
              <a:rPr lang="ru-RU" sz="3600" dirty="0" smtClean="0">
                <a:ea typeface="Calibri"/>
                <a:cs typeface="Times New Roman"/>
              </a:rPr>
              <a:t>«</a:t>
            </a:r>
            <a:r>
              <a:rPr lang="ru-RU" sz="3600" dirty="0" err="1" smtClean="0">
                <a:ea typeface="Calibri"/>
                <a:cs typeface="Times New Roman"/>
              </a:rPr>
              <a:t>Что-как-почему</a:t>
            </a:r>
            <a:r>
              <a:rPr lang="ru-RU" sz="3600" dirty="0" smtClean="0">
                <a:ea typeface="Calibri"/>
                <a:cs typeface="Times New Roman"/>
              </a:rPr>
              <a:t>»- «Говорят… здоровья не купишь. Члены нашего клуба знают, что это не так» (реклама клуба </a:t>
            </a:r>
            <a:r>
              <a:rPr lang="en-US" sz="3600" dirty="0" smtClean="0">
                <a:ea typeface="Calibri"/>
                <a:cs typeface="Times New Roman"/>
              </a:rPr>
              <a:t>World Class</a:t>
            </a:r>
            <a:r>
              <a:rPr lang="ru-RU" sz="3600" dirty="0" smtClean="0">
                <a:ea typeface="Calibri"/>
                <a:cs typeface="Times New Roman"/>
              </a:rPr>
              <a:t>)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593808"/>
          </a:xfrm>
        </p:spPr>
        <p:txBody>
          <a:bodyPr>
            <a:noAutofit/>
          </a:bodyPr>
          <a:lstStyle/>
          <a:p>
            <a:pPr marL="109728" marR="200" indent="0">
              <a:buNone/>
            </a:pPr>
            <a:r>
              <a:rPr lang="ru-RU" sz="3200" dirty="0"/>
              <a:t>А. </a:t>
            </a:r>
            <a:r>
              <a:rPr lang="ru-RU" sz="3200" dirty="0" smtClean="0"/>
              <a:t>Осборн (</a:t>
            </a:r>
            <a:r>
              <a:rPr lang="en-US" sz="3200" i="1" dirty="0" smtClean="0"/>
              <a:t>BBDO</a:t>
            </a:r>
            <a:r>
              <a:rPr lang="ru-RU" sz="3200" i="1" dirty="0" smtClean="0"/>
              <a:t>)</a:t>
            </a:r>
            <a:r>
              <a:rPr lang="en-US" sz="3200" i="1" dirty="0" smtClean="0"/>
              <a:t>,</a:t>
            </a:r>
            <a:r>
              <a:rPr lang="en-US" sz="3200" dirty="0" smtClean="0"/>
              <a:t> </a:t>
            </a:r>
            <a:r>
              <a:rPr lang="ru-RU" sz="3200" dirty="0"/>
              <a:t>выделил </a:t>
            </a:r>
            <a:r>
              <a:rPr lang="ru-RU" sz="3200" dirty="0" smtClean="0"/>
              <a:t>основные </a:t>
            </a:r>
            <a:r>
              <a:rPr lang="ru-RU" sz="3200" dirty="0"/>
              <a:t>этапы творческого рекламного процесса: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/>
              <a:t>Ориентация — определение проблемы.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/>
              <a:t>Подготовка — сбор относящейся к делу информации.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/>
              <a:t>Анализ — классификация собранного </a:t>
            </a:r>
            <a:r>
              <a:rPr lang="ru-RU" sz="3200" dirty="0" smtClean="0"/>
              <a:t>материала.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0680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507288" cy="6025856"/>
          </a:xfrm>
        </p:spPr>
        <p:txBody>
          <a:bodyPr>
            <a:noAutofit/>
          </a:bodyPr>
          <a:lstStyle/>
          <a:p>
            <a:pPr marL="109728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ea typeface="Calibri"/>
                <a:cs typeface="Times New Roman"/>
              </a:rPr>
              <a:t>Требования </a:t>
            </a:r>
            <a:r>
              <a:rPr lang="ru-RU" sz="2800" dirty="0">
                <a:ea typeface="Calibri"/>
                <a:cs typeface="Times New Roman"/>
              </a:rPr>
              <a:t>к </a:t>
            </a:r>
            <a:r>
              <a:rPr lang="ru-RU" sz="2800" dirty="0" smtClean="0">
                <a:ea typeface="Calibri"/>
                <a:cs typeface="Times New Roman"/>
              </a:rPr>
              <a:t>заголовку</a:t>
            </a:r>
            <a:r>
              <a:rPr lang="ru-RU" sz="2800" dirty="0" smtClean="0">
                <a:ea typeface="Calibri"/>
                <a:cs typeface="Times New Roman"/>
              </a:rPr>
              <a:t>: </a:t>
            </a:r>
            <a:r>
              <a:rPr lang="ru-RU" sz="2800" dirty="0" smtClean="0">
                <a:ea typeface="Calibri"/>
                <a:cs typeface="Times New Roman"/>
              </a:rPr>
              <a:t>краткость, обещание удовлетворения потребностей получателей.</a:t>
            </a:r>
            <a:endParaRPr lang="ru-RU" sz="2800" dirty="0">
              <a:ea typeface="Calibri"/>
              <a:cs typeface="Times New Roman"/>
            </a:endParaRPr>
          </a:p>
          <a:p>
            <a:pPr marL="109728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ea typeface="Calibri"/>
                <a:cs typeface="Times New Roman"/>
              </a:rPr>
              <a:t>13 основных замечаний Дэвида </a:t>
            </a:r>
            <a:r>
              <a:rPr lang="ru-RU" sz="2800" dirty="0" err="1">
                <a:ea typeface="Calibri"/>
                <a:cs typeface="Times New Roman"/>
              </a:rPr>
              <a:t>Огилви</a:t>
            </a:r>
            <a:r>
              <a:rPr lang="ru-RU" sz="2800" dirty="0">
                <a:ea typeface="Calibri"/>
                <a:cs typeface="Times New Roman"/>
              </a:rPr>
              <a:t>:</a:t>
            </a:r>
          </a:p>
          <a:p>
            <a:pPr marL="51435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ea typeface="Times New Roman"/>
              </a:rPr>
              <a:t>Заголовки читают в пять раз большее число читателей, чем основной текст. Это означает, что продают как раз заголовки, а 90% денег тратятся зря.</a:t>
            </a:r>
            <a:endParaRPr lang="ru-RU" sz="2800" dirty="0">
              <a:ea typeface="Times New Roman"/>
            </a:endParaRPr>
          </a:p>
          <a:p>
            <a:pPr marL="51435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ea typeface="Times New Roman"/>
              </a:rPr>
              <a:t>Лучше всего продают заголовки, которые обещают какую-то пользу.</a:t>
            </a:r>
            <a:endParaRPr lang="ru-RU" sz="2800" dirty="0">
              <a:ea typeface="Times New Roman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2803158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593808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/>
              </a:rPr>
              <a:t>Еще лучше, если в заголовке содержится какая-нибудь новость - такие заголовки вспоминают на 27% больше людей, чем заголовки без новостей. И не пренебрегайте испытанными словами такими, как "удивительный", "внезапно", "новинка" и т. д.</a:t>
            </a:r>
            <a:endParaRPr lang="ru-RU" sz="2800" dirty="0" smtClean="0">
              <a:ea typeface="Times New Roman"/>
            </a:endParaRPr>
          </a:p>
          <a:p>
            <a:pPr marL="514350" lvl="0" indent="-514350">
              <a:lnSpc>
                <a:spcPct val="120000"/>
              </a:lnSpc>
              <a:spcBef>
                <a:spcPts val="0"/>
              </a:spcBef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/>
              </a:rPr>
              <a:t>Больше всего внимания привлекают заголовки, которые сообщают читателю полезную информацию, например, "Как приобретать друзей и оказывать влияние на людей".</a:t>
            </a:r>
            <a:endParaRPr lang="ru-RU" sz="2800" dirty="0" smtClean="0"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ea typeface="Times New Roman"/>
              </a:rPr>
              <a:t>5.Включать 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>в заголовок бренд </a:t>
            </a:r>
            <a:r>
              <a:rPr lang="ru-RU" sz="3200" dirty="0" err="1">
                <a:solidFill>
                  <a:srgbClr val="000000"/>
                </a:solidFill>
                <a:ea typeface="Times New Roman"/>
              </a:rPr>
              <a:t>нэйм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>. Если этого не сделать, 90% читателей, тех, которые не обращают внимания на текст, никогда не узнают, какой продукт вы рекламируете.</a:t>
            </a:r>
            <a:endParaRPr lang="ru-RU" sz="3200" dirty="0">
              <a:ea typeface="Times New Roman"/>
            </a:endParaRPr>
          </a:p>
          <a:p>
            <a:pPr marL="0" lvl="0" indent="0">
              <a:spcBef>
                <a:spcPts val="0"/>
              </a:spcBef>
              <a:buNone/>
              <a:tabLst>
                <a:tab pos="457200" algn="l"/>
              </a:tabLst>
            </a:pPr>
            <a:endParaRPr lang="ru-RU" sz="3200" dirty="0" smtClean="0">
              <a:solidFill>
                <a:srgbClr val="000000"/>
              </a:solidFill>
              <a:ea typeface="Times New Roman"/>
            </a:endParaRPr>
          </a:p>
          <a:p>
            <a:pPr marL="0" lvl="0" indent="0"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ea typeface="Times New Roman"/>
              </a:rPr>
              <a:t>6.Если </a:t>
            </a:r>
            <a:r>
              <a:rPr lang="ru-RU" sz="3200" dirty="0" smtClean="0">
                <a:solidFill>
                  <a:srgbClr val="000000"/>
                </a:solidFill>
                <a:ea typeface="Times New Roman"/>
              </a:rPr>
              <a:t>рекламируется 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>товар, который приобретают только небольшие группы потребителей, включите в заголовок слова, которые привлекут их внимание, например "астма", </a:t>
            </a:r>
            <a:r>
              <a:rPr lang="ru-RU" sz="3200" dirty="0" smtClean="0">
                <a:solidFill>
                  <a:srgbClr val="000000"/>
                </a:solidFill>
                <a:ea typeface="Times New Roman"/>
              </a:rPr>
              <a:t>«женщины </a:t>
            </a:r>
            <a:r>
              <a:rPr lang="ru-RU" sz="3200" dirty="0">
                <a:solidFill>
                  <a:srgbClr val="000000"/>
                </a:solidFill>
                <a:ea typeface="Times New Roman"/>
              </a:rPr>
              <a:t>старше 35 лет" и т. д.</a:t>
            </a:r>
            <a:endParaRPr lang="ru-RU" sz="3200" dirty="0">
              <a:ea typeface="Times New Roman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03158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51763"/>
            <a:ext cx="8229600" cy="5377784"/>
          </a:xfrm>
        </p:spPr>
        <p:txBody>
          <a:bodyPr>
            <a:normAutofit/>
          </a:bodyPr>
          <a:lstStyle/>
          <a:p>
            <a:pPr marL="514350" lvl="0" indent="-514350">
              <a:spcBef>
                <a:spcPts val="0"/>
              </a:spcBef>
              <a:buFont typeface="+mj-lt"/>
              <a:buAutoNum type="arabicPeriod" startAt="7"/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ea typeface="Times New Roman"/>
              </a:rPr>
              <a:t>Конкретные факты работают лучше, чем общие места. </a:t>
            </a:r>
            <a:endParaRPr lang="ru-RU" sz="3200" dirty="0" smtClean="0">
              <a:solidFill>
                <a:srgbClr val="000000"/>
              </a:solidFill>
              <a:ea typeface="Times New Roman"/>
            </a:endParaRPr>
          </a:p>
          <a:p>
            <a:pPr marL="514350" lvl="0" indent="-514350">
              <a:spcBef>
                <a:spcPts val="0"/>
              </a:spcBef>
              <a:buFont typeface="+mj-lt"/>
              <a:buAutoNum type="arabicPeriod" startAt="7"/>
              <a:tabLst>
                <a:tab pos="457200" algn="l"/>
              </a:tabLst>
            </a:pPr>
            <a:endParaRPr lang="ru-RU" sz="3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62394" y="2246135"/>
            <a:ext cx="7770045" cy="378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12700" indent="0" algn="just">
              <a:lnSpc>
                <a:spcPct val="120000"/>
              </a:lnSpc>
              <a:buSzPct val="100000"/>
              <a:buFont typeface="Arial" panose="020B0604020202020204" pitchFamily="34" charset="0"/>
              <a:buNone/>
              <a:tabLst>
                <a:tab pos="373380" algn="l"/>
              </a:tabLst>
            </a:pPr>
            <a:endParaRPr lang="ru-RU" sz="3200" dirty="0" smtClean="0">
              <a:ea typeface="Times New Roman"/>
              <a:cs typeface="Times New Roman"/>
            </a:endParaRPr>
          </a:p>
          <a:p>
            <a:pPr marL="0" marR="12700" indent="0" algn="just">
              <a:lnSpc>
                <a:spcPct val="120000"/>
              </a:lnSpc>
              <a:buSzPct val="100000"/>
              <a:buFont typeface="Arial" panose="020B0604020202020204" pitchFamily="34" charset="0"/>
              <a:buNone/>
              <a:tabLst>
                <a:tab pos="373380" algn="l"/>
              </a:tabLst>
            </a:pPr>
            <a:r>
              <a:rPr lang="ru-RU" sz="3200" dirty="0" smtClean="0">
                <a:ea typeface="Times New Roman"/>
                <a:cs typeface="Times New Roman"/>
              </a:rPr>
              <a:t>8.Психологи установили, что из сотен слов, которые демонстрировали перед фокус-группами на экране, самый большой эмоциональный отзыв вызвало слово «дорогой».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200" dirty="0" smtClean="0">
              <a:solidFill>
                <a:srgbClr val="000000"/>
              </a:solidFill>
              <a:ea typeface="Arial Unicode MS"/>
              <a:cs typeface="Arial Unicode MS"/>
            </a:endParaRPr>
          </a:p>
          <a:p>
            <a:pPr marL="109728" indent="0">
              <a:buNone/>
            </a:pPr>
            <a:r>
              <a:rPr lang="ru-RU" sz="3200" dirty="0" smtClean="0">
                <a:solidFill>
                  <a:srgbClr val="000000"/>
                </a:solidFill>
                <a:ea typeface="Arial Unicode MS"/>
                <a:cs typeface="Arial Unicode MS"/>
              </a:rPr>
              <a:t>9.Мои любимые заголовки: для ланолина как средства против облысения: «Вы когда-нибудь видели лысую овцу?». Для средства против геморроя: «Пришлите нам доллар, и мы вылечим ваш геморрой, или оставайтесь со своим долларом и со своим геморроем» </a:t>
            </a:r>
            <a:endParaRPr lang="ru-RU" sz="3200" dirty="0" smtClean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Специалисты рекомендуют вводить в заголовок следующие слова, которые в наибольшей степени привлекут внимание потенциального читателя (по мере убывания интереса): </a:t>
            </a:r>
            <a:r>
              <a:rPr lang="en-US" sz="3200" dirty="0" smtClean="0"/>
              <a:t>$1</a:t>
            </a:r>
            <a:r>
              <a:rPr lang="ru-RU" sz="3200" dirty="0" smtClean="0"/>
              <a:t> тыс. (любая сумма), 33% (любой процент), бесплатно, больше, быстро, Ваш, Вы, гарантированно, защита, как … любовь, наконец, невероятно, новый, получите, послушайте, прорыв, распродажа и др.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2803158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>
                <a:solidFill>
                  <a:srgbClr val="000000"/>
                </a:solidFill>
                <a:ea typeface="Arial Unicode MS"/>
                <a:cs typeface="Arial Unicode MS"/>
              </a:rPr>
              <a:t>Зачин </a:t>
            </a:r>
            <a:r>
              <a:rPr lang="ru-RU" sz="3600" dirty="0" smtClean="0">
                <a:solidFill>
                  <a:srgbClr val="000000"/>
                </a:solidFill>
                <a:ea typeface="Arial Unicode MS"/>
                <a:cs typeface="Arial Unicode MS"/>
              </a:rPr>
              <a:t>– </a:t>
            </a:r>
            <a:r>
              <a:rPr lang="ru-RU" sz="3600" dirty="0">
                <a:solidFill>
                  <a:srgbClr val="000000"/>
                </a:solidFill>
                <a:ea typeface="Arial Unicode MS"/>
                <a:cs typeface="Arial Unicode MS"/>
              </a:rPr>
              <a:t>часть </a:t>
            </a:r>
            <a:r>
              <a:rPr lang="ru-RU" sz="3600" dirty="0" smtClean="0">
                <a:solidFill>
                  <a:srgbClr val="000000"/>
                </a:solidFill>
                <a:ea typeface="Arial Unicode MS"/>
                <a:cs typeface="Arial Unicode MS"/>
              </a:rPr>
              <a:t>обращения</a:t>
            </a:r>
            <a:r>
              <a:rPr lang="ru-RU" sz="3600" dirty="0">
                <a:solidFill>
                  <a:srgbClr val="000000"/>
                </a:solidFill>
                <a:ea typeface="Arial Unicode MS"/>
                <a:cs typeface="Arial Unicode MS"/>
              </a:rPr>
              <a:t>, раскрывающая, «расшифровывающая» слоган и предваряющая </a:t>
            </a:r>
            <a:r>
              <a:rPr lang="ru-RU" sz="3600" dirty="0" smtClean="0">
                <a:solidFill>
                  <a:srgbClr val="000000"/>
                </a:solidFill>
                <a:ea typeface="Arial Unicode MS"/>
                <a:cs typeface="Arial Unicode MS"/>
              </a:rPr>
              <a:t>информационный </a:t>
            </a:r>
            <a:r>
              <a:rPr lang="ru-RU" sz="3600" dirty="0">
                <a:solidFill>
                  <a:srgbClr val="000000"/>
                </a:solidFill>
                <a:ea typeface="Arial Unicode MS"/>
                <a:cs typeface="Arial Unicode MS"/>
              </a:rPr>
              <a:t>блок. Для зачина характерно обозначение проблемы, на решение </a:t>
            </a:r>
            <a:r>
              <a:rPr lang="ru-RU" sz="3600" dirty="0" smtClean="0">
                <a:solidFill>
                  <a:srgbClr val="000000"/>
                </a:solidFill>
                <a:ea typeface="Arial Unicode MS"/>
                <a:cs typeface="Arial Unicode MS"/>
              </a:rPr>
              <a:t>которой </a:t>
            </a:r>
            <a:r>
              <a:rPr lang="ru-RU" sz="3600" dirty="0">
                <a:solidFill>
                  <a:srgbClr val="000000"/>
                </a:solidFill>
                <a:ea typeface="Arial Unicode MS"/>
                <a:cs typeface="Arial Unicode MS"/>
              </a:rPr>
              <a:t>направлен </a:t>
            </a:r>
            <a:r>
              <a:rPr lang="ru-RU" sz="3600" dirty="0" smtClean="0">
                <a:solidFill>
                  <a:srgbClr val="000000"/>
                </a:solidFill>
                <a:ea typeface="Arial Unicode MS"/>
                <a:cs typeface="Arial Unicode MS"/>
              </a:rPr>
              <a:t>товар.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8629354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>
                <a:ea typeface="Calibri"/>
                <a:cs typeface="Times New Roman"/>
              </a:rPr>
              <a:t>Зачин (пример). «Если </a:t>
            </a:r>
            <a:r>
              <a:rPr lang="ru-RU" sz="3200" dirty="0">
                <a:ea typeface="Calibri"/>
                <a:cs typeface="Times New Roman"/>
              </a:rPr>
              <a:t>вы работаете в маркетинговых или рекламных службах предприятий, занимающихся рекламным бизнесом, вы обязательно сталкиваетесь с необходимостью  компетентного анализа событий, происходящих на рынке. Вам </a:t>
            </a:r>
            <a:r>
              <a:rPr lang="ru-RU" sz="3200" dirty="0" smtClean="0">
                <a:ea typeface="Calibri"/>
                <a:cs typeface="Times New Roman"/>
              </a:rPr>
              <a:t>необходимо </a:t>
            </a:r>
            <a:r>
              <a:rPr lang="ru-RU" sz="3200" dirty="0">
                <a:ea typeface="Calibri"/>
                <a:cs typeface="Times New Roman"/>
              </a:rPr>
              <a:t>быть в курсе последних достижений маркетинговой науки. Вас интересуют книжные новинки по данной проблеме</a:t>
            </a:r>
            <a:r>
              <a:rPr lang="ru-RU" sz="3200" dirty="0" smtClean="0">
                <a:ea typeface="Calibri"/>
                <a:cs typeface="Times New Roman"/>
              </a:rPr>
              <a:t>.»</a:t>
            </a:r>
            <a:endParaRPr lang="ru-RU" sz="3200" dirty="0">
              <a:ea typeface="Calibri"/>
              <a:cs typeface="Times New Roman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9825437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>
                <a:ea typeface="Times New Roman"/>
              </a:rPr>
              <a:t>Информационный блок, называемый еще основным текстом, несет главную нагрузку в мотивации получателя и предоставлен ни ему необходимой </a:t>
            </a:r>
            <a:r>
              <a:rPr lang="ru-RU" sz="3600" dirty="0" smtClean="0">
                <a:ea typeface="Times New Roman"/>
              </a:rPr>
              <a:t>информации</a:t>
            </a:r>
            <a:r>
              <a:rPr lang="ru-RU" sz="3600" dirty="0">
                <a:ea typeface="Times New Roman"/>
              </a:rPr>
              <a:t>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0181614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200" dirty="0" smtClean="0">
              <a:ea typeface="Calibri"/>
              <a:cs typeface="Times New Roman"/>
            </a:endParaRPr>
          </a:p>
          <a:p>
            <a:pPr marL="109728" indent="0">
              <a:buNone/>
            </a:pPr>
            <a:r>
              <a:rPr lang="ru-RU" sz="3200" dirty="0" smtClean="0">
                <a:ea typeface="Calibri"/>
                <a:cs typeface="Times New Roman"/>
              </a:rPr>
              <a:t>Информационный </a:t>
            </a:r>
            <a:r>
              <a:rPr lang="ru-RU" sz="3200" dirty="0" smtClean="0">
                <a:ea typeface="Calibri"/>
                <a:cs typeface="Times New Roman"/>
              </a:rPr>
              <a:t>блок (пример). «Международный </a:t>
            </a:r>
            <a:r>
              <a:rPr lang="ru-RU" sz="3200" dirty="0">
                <a:ea typeface="Calibri"/>
                <a:cs typeface="Times New Roman"/>
              </a:rPr>
              <a:t>научно-практический журнал «Маркетинг и реклама» ежемесячно публикует материалы таких рубрик : «Практика маркетинга», «Практика рекламы», «</a:t>
            </a:r>
            <a:r>
              <a:rPr lang="ru-RU" sz="3200" dirty="0" err="1">
                <a:ea typeface="Calibri"/>
                <a:cs typeface="Times New Roman"/>
              </a:rPr>
              <a:t>Брендинг</a:t>
            </a:r>
            <a:r>
              <a:rPr lang="ru-RU" sz="3200" dirty="0">
                <a:ea typeface="Calibri"/>
                <a:cs typeface="Times New Roman"/>
              </a:rPr>
              <a:t>», «</a:t>
            </a:r>
            <a:r>
              <a:rPr lang="ru-RU" sz="3200" dirty="0" err="1">
                <a:ea typeface="Calibri"/>
                <a:cs typeface="Times New Roman"/>
              </a:rPr>
              <a:t>Мерчандайзинг</a:t>
            </a:r>
            <a:r>
              <a:rPr lang="ru-RU" sz="3200" dirty="0">
                <a:ea typeface="Calibri"/>
                <a:cs typeface="Times New Roman"/>
              </a:rPr>
              <a:t>», «Практик-</a:t>
            </a:r>
            <a:r>
              <a:rPr lang="ru-RU" sz="3200" dirty="0" err="1">
                <a:ea typeface="Calibri"/>
                <a:cs typeface="Times New Roman"/>
              </a:rPr>
              <a:t>МаркетингКлуб</a:t>
            </a:r>
            <a:r>
              <a:rPr lang="ru-RU" sz="3200" dirty="0">
                <a:ea typeface="Calibri"/>
                <a:cs typeface="Times New Roman"/>
              </a:rPr>
              <a:t>», «Книжная полка» и др</a:t>
            </a:r>
            <a:r>
              <a:rPr lang="ru-RU" sz="3200" dirty="0" smtClean="0">
                <a:ea typeface="Calibri"/>
                <a:cs typeface="Times New Roman"/>
              </a:rPr>
              <a:t>.»</a:t>
            </a:r>
            <a:endParaRPr lang="ru-RU" sz="3200" dirty="0">
              <a:ea typeface="Calibri"/>
              <a:cs typeface="Times New Roman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79232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5089752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ru-RU" sz="3600" dirty="0" smtClean="0"/>
              <a:t>Формирование идеи — сбор различных вариантов идей.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ru-RU" sz="3600" dirty="0" smtClean="0"/>
              <a:t>Инкубация — ожидание, во время которого приходит озарение.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ru-RU" sz="3600" dirty="0" smtClean="0"/>
              <a:t>Синтез — разработка решения.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ru-RU" sz="3600" dirty="0" smtClean="0"/>
              <a:t>Оценка - рассмотрение полученных идей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8017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200" dirty="0" smtClean="0">
              <a:ea typeface="Times New Roman"/>
            </a:endParaRPr>
          </a:p>
          <a:p>
            <a:pPr marL="109728" indent="0">
              <a:buNone/>
            </a:pPr>
            <a:r>
              <a:rPr lang="ru-RU" sz="3200" dirty="0" smtClean="0">
                <a:ea typeface="Times New Roman"/>
              </a:rPr>
              <a:t>Справочные </a:t>
            </a:r>
            <a:r>
              <a:rPr lang="ru-RU" sz="3200" dirty="0">
                <a:ea typeface="Times New Roman"/>
              </a:rPr>
              <a:t>сведения </a:t>
            </a:r>
            <a:r>
              <a:rPr lang="ru-RU" sz="3200" dirty="0" smtClean="0">
                <a:ea typeface="Times New Roman"/>
              </a:rPr>
              <a:t>включают: </a:t>
            </a:r>
          </a:p>
          <a:p>
            <a:pPr marL="109728" indent="0">
              <a:buNone/>
            </a:pPr>
            <a:r>
              <a:rPr lang="ru-RU" sz="3200" dirty="0" smtClean="0">
                <a:ea typeface="Times New Roman"/>
              </a:rPr>
              <a:t>-адрес </a:t>
            </a:r>
            <a:r>
              <a:rPr lang="ru-RU" sz="3200" dirty="0">
                <a:ea typeface="Times New Roman"/>
              </a:rPr>
              <a:t>рекламодателя, </a:t>
            </a:r>
            <a:r>
              <a:rPr lang="ru-RU" sz="3200" dirty="0" smtClean="0">
                <a:ea typeface="Times New Roman"/>
              </a:rPr>
              <a:t>телефоны и т. д. </a:t>
            </a:r>
          </a:p>
          <a:p>
            <a:pPr marL="109728" indent="0">
              <a:buNone/>
            </a:pPr>
            <a:r>
              <a:rPr lang="ru-RU" sz="3200" dirty="0" smtClean="0">
                <a:ea typeface="Times New Roman"/>
              </a:rPr>
              <a:t>-условия </a:t>
            </a:r>
            <a:r>
              <a:rPr lang="ru-RU" sz="3200" dirty="0">
                <a:ea typeface="Times New Roman"/>
              </a:rPr>
              <a:t>совершения покупки рекламируемого </a:t>
            </a:r>
            <a:r>
              <a:rPr lang="ru-RU" sz="3200" dirty="0" smtClean="0">
                <a:ea typeface="Times New Roman"/>
              </a:rPr>
              <a:t>товара</a:t>
            </a:r>
            <a:r>
              <a:rPr lang="ru-RU" sz="3200" dirty="0">
                <a:ea typeface="Times New Roman"/>
              </a:rPr>
              <a:t>: форма и валюта платежа, размер минимальной партии, базисные условия </a:t>
            </a:r>
            <a:r>
              <a:rPr lang="ru-RU" sz="3200" dirty="0" smtClean="0">
                <a:ea typeface="Times New Roman"/>
              </a:rPr>
              <a:t>поставки </a:t>
            </a:r>
            <a:r>
              <a:rPr lang="ru-RU" sz="3200" dirty="0">
                <a:ea typeface="Times New Roman"/>
              </a:rPr>
              <a:t>и т. п.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9685341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marL="109728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3600" dirty="0">
                <a:ea typeface="Calibri"/>
                <a:cs typeface="Times New Roman"/>
              </a:rPr>
              <a:t>Справочный </a:t>
            </a:r>
            <a:r>
              <a:rPr lang="ru-RU" sz="3600" dirty="0" smtClean="0">
                <a:ea typeface="Calibri"/>
                <a:cs typeface="Times New Roman"/>
              </a:rPr>
              <a:t>блок (пример).</a:t>
            </a:r>
            <a:r>
              <a:rPr lang="ru-RU" sz="3600" i="1" dirty="0" smtClean="0">
                <a:ea typeface="Calibri"/>
                <a:cs typeface="Times New Roman"/>
              </a:rPr>
              <a:t> «</a:t>
            </a:r>
            <a:r>
              <a:rPr lang="ru-RU" sz="3600" dirty="0" smtClean="0">
                <a:ea typeface="Calibri"/>
                <a:cs typeface="Times New Roman"/>
              </a:rPr>
              <a:t>Подписку </a:t>
            </a:r>
            <a:r>
              <a:rPr lang="ru-RU" sz="3600" dirty="0">
                <a:ea typeface="Calibri"/>
                <a:cs typeface="Times New Roman"/>
              </a:rPr>
              <a:t>на журнал можно оформить в любом отделении связи на территории </a:t>
            </a:r>
            <a:r>
              <a:rPr lang="ru-RU" sz="3600" dirty="0" smtClean="0">
                <a:ea typeface="Calibri"/>
                <a:cs typeface="Times New Roman"/>
              </a:rPr>
              <a:t>России или </a:t>
            </a:r>
            <a:r>
              <a:rPr lang="ru-RU" sz="3600" dirty="0">
                <a:ea typeface="Calibri"/>
                <a:cs typeface="Times New Roman"/>
              </a:rPr>
              <a:t>в </a:t>
            </a:r>
            <a:r>
              <a:rPr lang="ru-RU" sz="3600" dirty="0" smtClean="0">
                <a:ea typeface="Calibri"/>
                <a:cs typeface="Times New Roman"/>
              </a:rPr>
              <a:t>Аген</a:t>
            </a:r>
            <a:r>
              <a:rPr lang="ru-RU" sz="3600" dirty="0">
                <a:ea typeface="Calibri"/>
                <a:cs typeface="Times New Roman"/>
              </a:rPr>
              <a:t>т</a:t>
            </a:r>
            <a:r>
              <a:rPr lang="ru-RU" sz="3600" dirty="0" smtClean="0">
                <a:ea typeface="Calibri"/>
                <a:cs typeface="Times New Roman"/>
              </a:rPr>
              <a:t>ствах </a:t>
            </a:r>
            <a:r>
              <a:rPr lang="ru-RU" sz="3600" dirty="0">
                <a:ea typeface="Calibri"/>
                <a:cs typeface="Times New Roman"/>
              </a:rPr>
              <a:t>альтернативной подписки.</a:t>
            </a:r>
          </a:p>
          <a:p>
            <a:pPr marL="109728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3600" dirty="0">
                <a:ea typeface="Calibri"/>
                <a:cs typeface="Times New Roman"/>
              </a:rPr>
              <a:t>Подписной индекс в каталоге Роспечати: 21763</a:t>
            </a:r>
          </a:p>
          <a:p>
            <a:pPr marL="109728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3600" dirty="0" smtClean="0">
                <a:ea typeface="Calibri"/>
                <a:cs typeface="Times New Roman"/>
              </a:rPr>
              <a:t>Сайт </a:t>
            </a:r>
            <a:r>
              <a:rPr lang="ru-RU" sz="3600" dirty="0">
                <a:ea typeface="Calibri"/>
                <a:cs typeface="Times New Roman"/>
              </a:rPr>
              <a:t>журнала </a:t>
            </a:r>
            <a:r>
              <a:rPr lang="en-US" sz="36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www</a:t>
            </a:r>
            <a:r>
              <a:rPr lang="ru-RU" sz="36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.</a:t>
            </a:r>
            <a:r>
              <a:rPr lang="en-US" sz="3600" u="sng" dirty="0" err="1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mr</a:t>
            </a:r>
            <a:r>
              <a:rPr lang="ru-RU" sz="36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.</a:t>
            </a:r>
            <a:r>
              <a:rPr lang="en-US" sz="36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com</a:t>
            </a:r>
            <a:r>
              <a:rPr lang="ru-RU" sz="3600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.</a:t>
            </a:r>
            <a:r>
              <a:rPr lang="en-US" sz="3600" u="sng" dirty="0" err="1" smtClean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ua</a:t>
            </a:r>
            <a:r>
              <a:rPr lang="ru-RU" sz="3600" u="sng" dirty="0" smtClean="0">
                <a:ea typeface="Calibri"/>
                <a:cs typeface="Times New Roman"/>
              </a:rPr>
              <a:t>»</a:t>
            </a:r>
            <a:endParaRPr lang="ru-RU" sz="3600" dirty="0"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006783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3200" dirty="0">
                <a:ea typeface="Times New Roman"/>
              </a:rPr>
              <a:t>Обращение может завершать эхо-фраза, которая повторяет дословно или по смыслу слоган или основной мотив послания. Особенно эффективно ее </a:t>
            </a:r>
            <a:r>
              <a:rPr lang="ru-RU" sz="3200" dirty="0" smtClean="0">
                <a:ea typeface="Times New Roman"/>
              </a:rPr>
              <a:t>применение</a:t>
            </a:r>
            <a:r>
              <a:rPr lang="ru-RU" sz="3200" dirty="0">
                <a:ea typeface="Times New Roman"/>
              </a:rPr>
              <a:t>, если обращение достаточно велико по своему объему</a:t>
            </a:r>
            <a:r>
              <a:rPr lang="ru-RU" sz="3200" dirty="0" smtClean="0">
                <a:ea typeface="Times New Roman"/>
              </a:rPr>
              <a:t>.</a:t>
            </a:r>
          </a:p>
          <a:p>
            <a:pPr marL="109728" indent="0">
              <a:buNone/>
            </a:pPr>
            <a:endParaRPr lang="ru-RU" sz="3200" dirty="0">
              <a:ea typeface="Times New Roman"/>
            </a:endParaRPr>
          </a:p>
          <a:p>
            <a:pPr marL="109728" lv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3600" i="1" dirty="0" smtClean="0">
                <a:solidFill>
                  <a:prstClr val="black"/>
                </a:solidFill>
                <a:ea typeface="Calibri"/>
                <a:cs typeface="Times New Roman"/>
              </a:rPr>
              <a:t>Эхо-фраза (пример)</a:t>
            </a:r>
            <a:r>
              <a:rPr lang="ru-RU" sz="3600" dirty="0" smtClean="0">
                <a:solidFill>
                  <a:prstClr val="black"/>
                </a:solidFill>
                <a:ea typeface="Calibri"/>
                <a:cs typeface="Times New Roman"/>
              </a:rPr>
              <a:t>. «Журнал </a:t>
            </a:r>
            <a:r>
              <a:rPr lang="ru-RU" sz="3600" dirty="0">
                <a:solidFill>
                  <a:prstClr val="black"/>
                </a:solidFill>
                <a:ea typeface="Calibri"/>
                <a:cs typeface="Times New Roman"/>
              </a:rPr>
              <a:t>для работы</a:t>
            </a:r>
            <a:r>
              <a:rPr lang="ru-RU" sz="3600" dirty="0" smtClean="0">
                <a:solidFill>
                  <a:prstClr val="black"/>
                </a:solidFill>
                <a:ea typeface="Calibri"/>
                <a:cs typeface="Times New Roman"/>
              </a:rPr>
              <a:t>!»</a:t>
            </a:r>
            <a:endParaRPr lang="ru-RU" sz="3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sz="3200" dirty="0">
              <a:ea typeface="Times New Roman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6827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204864"/>
            <a:ext cx="7886700" cy="132556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660232" y="2507605"/>
            <a:ext cx="792088" cy="720080"/>
          </a:xfrm>
          <a:prstGeom prst="smileyF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75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187624" y="188640"/>
            <a:ext cx="1584176" cy="643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Задачи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144744" y="116632"/>
            <a:ext cx="1774392" cy="64313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Определение проблемы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91088" y="188640"/>
            <a:ext cx="1729184" cy="643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Исследова-ния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203848" y="985664"/>
            <a:ext cx="1715288" cy="64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Восприятие проблемы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3568" y="1052736"/>
            <a:ext cx="2016224" cy="22795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Внутреннее влияние: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Талант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Жизненный опыт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Психологическое состояние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508104" y="980728"/>
            <a:ext cx="1728192" cy="2452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Внешнее влияние: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Философия агентства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Сотрудники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</a:rPr>
              <a:t>Ограничения по бюджету, времени и средствам рекламы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543128" y="3645024"/>
            <a:ext cx="1728192" cy="14352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Предварительная проверка и оценка руководством агентства и клиентом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43128" y="5378152"/>
            <a:ext cx="1909192" cy="7176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Наблюдение и </a:t>
            </a:r>
            <a:r>
              <a:rPr lang="ru-RU" sz="1400" dirty="0" err="1" smtClean="0">
                <a:solidFill>
                  <a:schemeClr val="tx1"/>
                </a:solidFill>
              </a:rPr>
              <a:t>посттестирование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122568" y="1844824"/>
            <a:ext cx="1872208" cy="64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 smtClean="0">
                <a:solidFill>
                  <a:schemeClr val="tx1"/>
                </a:solidFill>
              </a:rPr>
              <a:t>Столкновение с проблемой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144744" y="2718532"/>
            <a:ext cx="1872208" cy="64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dirty="0" smtClean="0">
                <a:solidFill>
                  <a:schemeClr val="tx1"/>
                </a:solidFill>
              </a:rPr>
              <a:t>Период инкубации и озарения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144744" y="3586820"/>
            <a:ext cx="1872208" cy="64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Концепция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144744" y="4442048"/>
            <a:ext cx="1872208" cy="64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Решение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144744" y="5306144"/>
            <a:ext cx="1872208" cy="643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Выход рекламы или рекламной кампании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246304" y="6131768"/>
            <a:ext cx="1669088" cy="64313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Результат</a:t>
            </a:r>
            <a:endParaRPr lang="ru-RU" sz="1200" b="1" dirty="0">
              <a:solidFill>
                <a:schemeClr val="tx1"/>
              </a:solidFill>
            </a:endParaRPr>
          </a:p>
        </p:txBody>
      </p:sp>
      <p:cxnSp>
        <p:nvCxnSpPr>
          <p:cNvPr id="33" name="Прямая со стрелкой 32"/>
          <p:cNvCxnSpPr>
            <a:stCxn id="4" idx="6"/>
            <a:endCxn id="13" idx="2"/>
          </p:cNvCxnSpPr>
          <p:nvPr/>
        </p:nvCxnSpPr>
        <p:spPr>
          <a:xfrm flipV="1">
            <a:off x="2771800" y="438200"/>
            <a:ext cx="372944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4858048" y="510208"/>
            <a:ext cx="433040" cy="1104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5" idx="6"/>
          </p:cNvCxnSpPr>
          <p:nvPr/>
        </p:nvCxnSpPr>
        <p:spPr>
          <a:xfrm flipH="1">
            <a:off x="4919136" y="1307232"/>
            <a:ext cx="5889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28" idx="6"/>
          </p:cNvCxnSpPr>
          <p:nvPr/>
        </p:nvCxnSpPr>
        <p:spPr>
          <a:xfrm flipH="1">
            <a:off x="5016952" y="3908388"/>
            <a:ext cx="526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5016952" y="5627712"/>
            <a:ext cx="5207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2734216" y="1346816"/>
            <a:ext cx="4227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30" idx="4"/>
          </p:cNvCxnSpPr>
          <p:nvPr/>
        </p:nvCxnSpPr>
        <p:spPr>
          <a:xfrm>
            <a:off x="4080848" y="5949280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4071392" y="5085184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4071392" y="4229956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4071392" y="3404332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4055200" y="2487960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4066720" y="1662336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4031940" y="798240"/>
            <a:ext cx="0" cy="18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104240" y="5736958"/>
            <a:ext cx="2838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Схема основных этапов творческого процесса в рекламе по Б.-В. Бергу</a:t>
            </a:r>
          </a:p>
        </p:txBody>
      </p:sp>
    </p:spTree>
    <p:extLst>
      <p:ext uri="{BB962C8B-B14F-4D97-AF65-F5344CB8AC3E}">
        <p14:creationId xmlns:p14="http://schemas.microsoft.com/office/powerpoint/2010/main" val="1878315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/>
              <a:t>Творец в рекламе – это тот, кто всеми силами стремится сделать рекламу максимально продающей.</a:t>
            </a:r>
          </a:p>
          <a:p>
            <a:pPr marL="109728" indent="0">
              <a:buNone/>
            </a:pPr>
            <a:endParaRPr lang="ru-RU" sz="2800" dirty="0"/>
          </a:p>
          <a:p>
            <a:pPr marL="109728" indent="0">
              <a:buNone/>
            </a:pPr>
            <a:r>
              <a:rPr lang="ru-RU" sz="2800" dirty="0" smtClean="0"/>
              <a:t>Научные технологии формирования рекламного креатива, получившие распространение в практике рекламы:</a:t>
            </a:r>
          </a:p>
          <a:p>
            <a:r>
              <a:rPr lang="ru-RU" sz="2800" dirty="0" smtClean="0"/>
              <a:t>метод мозгового штурма А. Осборна</a:t>
            </a:r>
          </a:p>
          <a:p>
            <a:r>
              <a:rPr lang="ru-RU" sz="2800" dirty="0" smtClean="0"/>
              <a:t>метод фокальных объектов</a:t>
            </a:r>
          </a:p>
          <a:p>
            <a:r>
              <a:rPr lang="ru-RU" sz="2800" dirty="0" smtClean="0"/>
              <a:t>метод </a:t>
            </a:r>
            <a:r>
              <a:rPr lang="en-US" sz="2800" dirty="0" smtClean="0"/>
              <a:t>RAM</a:t>
            </a:r>
            <a:r>
              <a:rPr lang="ru-RU" sz="2800" dirty="0" smtClean="0"/>
              <a:t>-проводника</a:t>
            </a:r>
          </a:p>
          <a:p>
            <a:r>
              <a:rPr lang="ru-RU" sz="2800" dirty="0" smtClean="0"/>
              <a:t>Метод «корабельного штурма»</a:t>
            </a:r>
          </a:p>
          <a:p>
            <a:r>
              <a:rPr lang="ru-RU" sz="2800" dirty="0" smtClean="0"/>
              <a:t>использование теории решения изобретательских задач в рекламе (ТРИЗ)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2429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/>
              <a:t>Правила создания </a:t>
            </a:r>
            <a:r>
              <a:rPr lang="ru-RU" sz="2800" dirty="0"/>
              <a:t>рекламы Гарри </a:t>
            </a:r>
            <a:r>
              <a:rPr lang="ru-RU" sz="2800" dirty="0" smtClean="0"/>
              <a:t>Картера  («Эффективная реклама»):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Высказывайтесь </a:t>
            </a:r>
            <a:r>
              <a:rPr lang="ru-RU" sz="2800" dirty="0" smtClean="0"/>
              <a:t>просто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Высказывайтесь </a:t>
            </a:r>
            <a:r>
              <a:rPr lang="ru-RU" sz="2800" dirty="0" smtClean="0"/>
              <a:t>интересно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Высказывайтесь </a:t>
            </a:r>
            <a:r>
              <a:rPr lang="ru-RU" sz="2800" dirty="0" smtClean="0"/>
              <a:t>прямо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 smtClean="0"/>
              <a:t> </a:t>
            </a:r>
            <a:r>
              <a:rPr lang="ru-RU" sz="2800" dirty="0"/>
              <a:t>Высказывайтесь </a:t>
            </a:r>
            <a:r>
              <a:rPr lang="ru-RU" sz="2800" dirty="0" smtClean="0"/>
              <a:t>утвердительно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 smtClean="0"/>
              <a:t> </a:t>
            </a:r>
            <a:r>
              <a:rPr lang="ru-RU" sz="2800" dirty="0"/>
              <a:t>Руководствуйтесь здравым </a:t>
            </a:r>
            <a:r>
              <a:rPr lang="ru-RU" sz="2800" dirty="0" smtClean="0"/>
              <a:t>смыслом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 smtClean="0"/>
              <a:t> </a:t>
            </a:r>
            <a:r>
              <a:rPr lang="ru-RU" sz="2800" dirty="0"/>
              <a:t>Будьте </a:t>
            </a:r>
            <a:r>
              <a:rPr lang="ru-RU" sz="2800" dirty="0" smtClean="0"/>
              <a:t>кратким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Будьте правдивым и </a:t>
            </a:r>
            <a:r>
              <a:rPr lang="ru-RU" sz="2800" dirty="0" smtClean="0"/>
              <a:t>благопристойным</a:t>
            </a:r>
            <a:endParaRPr lang="ru-RU" sz="2800" dirty="0"/>
          </a:p>
          <a:p>
            <a:pPr marL="624078" indent="-514350">
              <a:buFont typeface="+mj-lt"/>
              <a:buAutoNum type="arabicPeriod"/>
            </a:pPr>
            <a:r>
              <a:rPr lang="ru-RU" sz="2800" dirty="0"/>
              <a:t>Будьте непохожим на других и </a:t>
            </a:r>
            <a:r>
              <a:rPr lang="ru-RU" sz="2800" dirty="0" smtClean="0"/>
              <a:t>оригинальным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27455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161760"/>
          </a:xfrm>
        </p:spPr>
        <p:txBody>
          <a:bodyPr>
            <a:noAutofit/>
          </a:bodyPr>
          <a:lstStyle/>
          <a:p>
            <a:pPr marL="624078" indent="-514350" algn="just">
              <a:buFont typeface="+mj-lt"/>
              <a:buAutoNum type="arabicPeriod" startAt="9"/>
            </a:pPr>
            <a:r>
              <a:rPr lang="ru-RU" sz="3200" dirty="0" smtClean="0"/>
              <a:t>Повторяйте </a:t>
            </a:r>
            <a:r>
              <a:rPr lang="ru-RU" sz="3200" dirty="0"/>
              <a:t>важные коммерческие </a:t>
            </a:r>
            <a:r>
              <a:rPr lang="ru-RU" sz="3200" dirty="0" smtClean="0"/>
              <a:t>аргументы</a:t>
            </a:r>
            <a:endParaRPr lang="ru-RU" sz="3200" dirty="0"/>
          </a:p>
          <a:p>
            <a:pPr marL="624078" indent="-514350">
              <a:buFont typeface="+mj-lt"/>
              <a:buAutoNum type="arabicPeriod" startAt="9"/>
            </a:pPr>
            <a:r>
              <a:rPr lang="ru-RU" sz="3200" dirty="0"/>
              <a:t>Стремитесь привлечь и удержать </a:t>
            </a:r>
            <a:r>
              <a:rPr lang="ru-RU" sz="3200" dirty="0" smtClean="0"/>
              <a:t>внимание</a:t>
            </a:r>
            <a:endParaRPr lang="ru-RU" sz="3200" dirty="0"/>
          </a:p>
          <a:p>
            <a:pPr marL="624078" indent="-514350">
              <a:buFont typeface="+mj-lt"/>
              <a:buAutoNum type="arabicPeriod" startAt="9"/>
            </a:pPr>
            <a:r>
              <a:rPr lang="ru-RU" sz="3200" dirty="0"/>
              <a:t>Говорите аудитории, что нужно </a:t>
            </a:r>
            <a:r>
              <a:rPr lang="ru-RU" sz="3200" dirty="0" smtClean="0"/>
              <a:t>сделать</a:t>
            </a:r>
            <a:endParaRPr lang="ru-RU" sz="3200" dirty="0"/>
          </a:p>
          <a:p>
            <a:pPr marL="624078" indent="-514350">
              <a:buFont typeface="+mj-lt"/>
              <a:buAutoNum type="arabicPeriod" startAt="9"/>
            </a:pPr>
            <a:r>
              <a:rPr lang="ru-RU" sz="3200" dirty="0"/>
              <a:t>Опробуйте композицию </a:t>
            </a:r>
            <a:r>
              <a:rPr lang="ru-RU" sz="3200" dirty="0" smtClean="0"/>
              <a:t>объявления</a:t>
            </a:r>
            <a:endParaRPr lang="ru-RU" sz="3200" dirty="0"/>
          </a:p>
          <a:p>
            <a:pPr marL="624078" indent="-514350">
              <a:buFont typeface="+mj-lt"/>
              <a:buAutoNum type="arabicPeriod" startAt="9"/>
            </a:pPr>
            <a:r>
              <a:rPr lang="ru-RU" sz="3200" dirty="0"/>
              <a:t>Избегайте сравнений с </a:t>
            </a:r>
            <a:r>
              <a:rPr lang="ru-RU" sz="3200" dirty="0" smtClean="0"/>
              <a:t>конкурентами</a:t>
            </a:r>
            <a:endParaRPr lang="ru-RU" sz="3200" dirty="0"/>
          </a:p>
          <a:p>
            <a:pPr marL="624078" indent="-514350">
              <a:buFont typeface="+mj-lt"/>
              <a:buAutoNum type="arabicPeriod" startAt="9"/>
            </a:pPr>
            <a:r>
              <a:rPr lang="ru-RU" sz="3200" dirty="0"/>
              <a:t>Правило Штирлица (запоминается последняя фраза</a:t>
            </a:r>
            <a:r>
              <a:rPr lang="ru-RU" sz="3200" dirty="0" smtClean="0"/>
              <a:t>)</a:t>
            </a:r>
            <a:endParaRPr lang="ru-RU" sz="3200" dirty="0"/>
          </a:p>
          <a:p>
            <a:pPr marL="624078" indent="-514350">
              <a:buFont typeface="+mj-lt"/>
              <a:buAutoNum type="arabicPeriod" startAt="9"/>
            </a:pPr>
            <a:r>
              <a:rPr lang="ru-RU" sz="3200" dirty="0"/>
              <a:t>Обращайте рекламу не в пустоту, а к личности </a:t>
            </a:r>
          </a:p>
        </p:txBody>
      </p:sp>
    </p:spTree>
    <p:extLst>
      <p:ext uri="{BB962C8B-B14F-4D97-AF65-F5344CB8AC3E}">
        <p14:creationId xmlns:p14="http://schemas.microsoft.com/office/powerpoint/2010/main" val="176746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29523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2</a:t>
            </a:r>
            <a:r>
              <a:rPr lang="ru-RU" sz="3600" dirty="0">
                <a:latin typeface="+mn-lt"/>
              </a:rPr>
              <a:t>. Содержание, форма и структура рекламного обращения</a:t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>2.1</a:t>
            </a:r>
            <a:r>
              <a:rPr lang="ru-RU" sz="3600" dirty="0">
                <a:latin typeface="+mn-lt"/>
              </a:rPr>
              <a:t>. Содержание рекламного сообщения</a:t>
            </a:r>
          </a:p>
        </p:txBody>
      </p:sp>
    </p:spTree>
    <p:extLst>
      <p:ext uri="{BB962C8B-B14F-4D97-AF65-F5344CB8AC3E}">
        <p14:creationId xmlns:p14="http://schemas.microsoft.com/office/powerpoint/2010/main" val="3059029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619268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000" dirty="0" smtClean="0"/>
              <a:t> </a:t>
            </a:r>
            <a:r>
              <a:rPr lang="ru-RU" sz="3600" dirty="0" smtClean="0"/>
              <a:t>Элементы </a:t>
            </a:r>
            <a:r>
              <a:rPr lang="ru-RU" sz="3600" dirty="0"/>
              <a:t>содержания рекламного </a:t>
            </a:r>
            <a:r>
              <a:rPr lang="ru-RU" sz="3600" dirty="0" smtClean="0"/>
              <a:t>обращения(РО):</a:t>
            </a:r>
          </a:p>
          <a:p>
            <a:r>
              <a:rPr lang="ru-RU" sz="3600" dirty="0" smtClean="0"/>
              <a:t>информация; </a:t>
            </a:r>
          </a:p>
          <a:p>
            <a:r>
              <a:rPr lang="ru-RU" sz="3600" dirty="0" smtClean="0"/>
              <a:t>эмоции; </a:t>
            </a:r>
          </a:p>
          <a:p>
            <a:r>
              <a:rPr lang="ru-RU" sz="3600" dirty="0" smtClean="0"/>
              <a:t>прагматика; </a:t>
            </a:r>
          </a:p>
          <a:p>
            <a:r>
              <a:rPr lang="ru-RU" sz="3600" dirty="0" smtClean="0"/>
              <a:t>различные </a:t>
            </a:r>
            <a:r>
              <a:rPr lang="ru-RU" sz="3600" dirty="0"/>
              <a:t>знаки и </a:t>
            </a:r>
            <a:r>
              <a:rPr lang="ru-RU" sz="3600" dirty="0" smtClean="0"/>
              <a:t>тексты; </a:t>
            </a:r>
          </a:p>
          <a:p>
            <a:r>
              <a:rPr lang="ru-RU" sz="3600" dirty="0" smtClean="0"/>
              <a:t> коды.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48191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65770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000" dirty="0" smtClean="0"/>
              <a:t>Для формирования </a:t>
            </a:r>
            <a:r>
              <a:rPr lang="ru-RU" sz="4000" dirty="0"/>
              <a:t>содержания </a:t>
            </a:r>
            <a:r>
              <a:rPr lang="ru-RU" sz="4000" dirty="0" smtClean="0"/>
              <a:t>РО разработаны конкретные модели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22350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88184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Понятие рекламного обращения, основные этапы и технологии процесса его разработки.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Содержание, форма и структура рекламного обращения.</a:t>
            </a:r>
          </a:p>
          <a:p>
            <a:pPr marL="109728" indent="0">
              <a:buNone/>
            </a:pPr>
            <a:r>
              <a:rPr lang="ru-RU" sz="3200" dirty="0" smtClean="0"/>
              <a:t>2.1. Содержание рекламного сообщения.</a:t>
            </a:r>
          </a:p>
          <a:p>
            <a:pPr marL="109728" indent="0">
              <a:buNone/>
            </a:pPr>
            <a:r>
              <a:rPr lang="ru-RU" sz="3200" dirty="0" smtClean="0"/>
              <a:t>2.2. Форма рекламного сообщения.</a:t>
            </a:r>
          </a:p>
          <a:p>
            <a:pPr marL="109728" indent="0">
              <a:buNone/>
            </a:pPr>
            <a:r>
              <a:rPr lang="ru-RU" sz="3200" dirty="0" smtClean="0"/>
              <a:t>2.3. Структура рекламного обращения.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283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373616" cy="36004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1. </a:t>
            </a:r>
            <a:r>
              <a:rPr lang="en-US" sz="3600" dirty="0" smtClean="0"/>
              <a:t>AIDA (attention–interest–desire–action</a:t>
            </a:r>
            <a:r>
              <a:rPr lang="ru-RU" sz="3600" dirty="0" smtClean="0"/>
              <a:t>,  внимание–интерес–желание–действие) – амер. </a:t>
            </a:r>
            <a:r>
              <a:rPr lang="ru-RU" sz="3600" dirty="0" err="1" smtClean="0"/>
              <a:t>Элмер</a:t>
            </a:r>
            <a:r>
              <a:rPr lang="ru-RU" sz="3600" dirty="0" smtClean="0"/>
              <a:t> </a:t>
            </a:r>
            <a:r>
              <a:rPr lang="ru-RU" sz="3600" dirty="0" err="1" smtClean="0"/>
              <a:t>Левис</a:t>
            </a:r>
            <a:r>
              <a:rPr lang="ru-RU" sz="3600" dirty="0"/>
              <a:t>,</a:t>
            </a:r>
            <a:r>
              <a:rPr lang="ru-RU" sz="3600" dirty="0" smtClean="0"/>
              <a:t> 1896 г. </a:t>
            </a:r>
            <a:br>
              <a:rPr lang="ru-RU" sz="3600" dirty="0" smtClean="0"/>
            </a:b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381935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496944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	Суть модели: идеальное рекламное обращение в первую очередь должно привлекать непроизвольное внимание.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60840" cy="93610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Внимание читателя прессы: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840" y="1412776"/>
            <a:ext cx="8445624" cy="504056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внимание аудитории к рекламе зависит от места размещения (например, правый верхний угол макета полосы набора печатных СМИ; начало или конец рекламной паузы на радио или телевидении);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0512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51617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различные вкладыши (например, образцов парфюмерии и косметики в периодические издания) привлекают внимание почти 100% читателей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017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После того как внимание аудитории привлечено, обращение должно удержать ее интерес. </a:t>
            </a:r>
          </a:p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r>
              <a:rPr lang="ru-RU" sz="3600" dirty="0" smtClean="0"/>
              <a:t>Так, оно может содержать обещание удовлетворения потребностей ЦА, быть оригинальным, интересным по форме,  лаконичным.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7599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530577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 smtClean="0"/>
              <a:t>Обращение должно также возбудить желание ЦА опробовать рекламируемый товар, стать его владельцем. </a:t>
            </a:r>
          </a:p>
          <a:p>
            <a:pPr marL="109728" indent="0">
              <a:buNone/>
            </a:pPr>
            <a:endParaRPr lang="ru-RU" sz="2800" dirty="0" smtClean="0"/>
          </a:p>
          <a:p>
            <a:pPr marL="109728" indent="0">
              <a:buNone/>
            </a:pPr>
            <a:r>
              <a:rPr lang="ru-RU" sz="2800" dirty="0" smtClean="0"/>
              <a:t>В обращении должна быть «подсказка» получателю, что он должен сделать (действие).</a:t>
            </a:r>
          </a:p>
          <a:p>
            <a:pPr marL="109728" indent="0">
              <a:buNone/>
            </a:pPr>
            <a:r>
              <a:rPr lang="ru-RU" sz="2800" dirty="0" smtClean="0"/>
              <a:t>Например, «позвоните сегодня же», «требуйте в аптеках вашего города», «приходите и убедитесь сами» и т. п.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1008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5305776"/>
          </a:xfrm>
        </p:spPr>
        <p:txBody>
          <a:bodyPr/>
          <a:lstStyle/>
          <a:p>
            <a:pPr marL="109728" indent="0">
              <a:buNone/>
            </a:pPr>
            <a:r>
              <a:rPr lang="ru-RU" sz="3600" dirty="0" smtClean="0"/>
              <a:t>2.Модификация </a:t>
            </a:r>
            <a:r>
              <a:rPr lang="ru-RU" sz="3600" dirty="0"/>
              <a:t>формулы </a:t>
            </a:r>
            <a:r>
              <a:rPr lang="en-US" sz="3600" dirty="0"/>
              <a:t>AIDA</a:t>
            </a:r>
            <a:r>
              <a:rPr lang="ru-RU" sz="3600" dirty="0"/>
              <a:t> </a:t>
            </a:r>
            <a:r>
              <a:rPr lang="ru-RU" sz="3600" dirty="0" smtClean="0"/>
              <a:t>– </a:t>
            </a:r>
            <a:r>
              <a:rPr lang="ru-RU" sz="3600" dirty="0"/>
              <a:t>модель </a:t>
            </a:r>
            <a:r>
              <a:rPr lang="en-US" sz="3600" dirty="0"/>
              <a:t>AIDMA</a:t>
            </a:r>
            <a:r>
              <a:rPr lang="ru-RU" sz="3600" dirty="0"/>
              <a:t>, включающая пятый компонент – мотивацию (</a:t>
            </a:r>
            <a:r>
              <a:rPr lang="en-US" sz="3600" dirty="0"/>
              <a:t>motivation</a:t>
            </a:r>
            <a:r>
              <a:rPr lang="ru-RU" sz="3600" dirty="0"/>
              <a:t>). 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808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3.                    </a:t>
            </a:r>
            <a:r>
              <a:rPr lang="en-US" sz="3600" dirty="0" smtClean="0"/>
              <a:t>ACCA</a:t>
            </a:r>
            <a:r>
              <a:rPr lang="ru-RU" sz="3600" dirty="0" smtClean="0"/>
              <a:t>-</a:t>
            </a:r>
          </a:p>
          <a:p>
            <a:pPr marL="109728" indent="0">
              <a:buNone/>
            </a:pPr>
            <a:r>
              <a:rPr lang="ru-RU" sz="3600" dirty="0" smtClean="0"/>
              <a:t> результаты рекламного воздействия  зависят от потребительского поведения – внимание (</a:t>
            </a:r>
            <a:r>
              <a:rPr lang="en-US" sz="3600" dirty="0" smtClean="0"/>
              <a:t>attention</a:t>
            </a:r>
            <a:r>
              <a:rPr lang="ru-RU" sz="3600" dirty="0" smtClean="0"/>
              <a:t>), восприятие аргументов (</a:t>
            </a:r>
            <a:r>
              <a:rPr lang="en-US" sz="3600" dirty="0" smtClean="0"/>
              <a:t>comprehension</a:t>
            </a:r>
            <a:r>
              <a:rPr lang="ru-RU" sz="3600" dirty="0" smtClean="0"/>
              <a:t>), убеждение (</a:t>
            </a:r>
            <a:r>
              <a:rPr lang="en-US" sz="3600" dirty="0" smtClean="0"/>
              <a:t>convection</a:t>
            </a:r>
            <a:r>
              <a:rPr lang="ru-RU" sz="3600" dirty="0" smtClean="0"/>
              <a:t>) и действие (</a:t>
            </a:r>
            <a:r>
              <a:rPr lang="en-US" sz="3600" dirty="0" smtClean="0"/>
              <a:t>action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4485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08164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3200" dirty="0" smtClean="0"/>
              <a:t>AIDA, AIDMA </a:t>
            </a:r>
            <a:r>
              <a:rPr lang="ru-RU" sz="3200" dirty="0" smtClean="0"/>
              <a:t>и</a:t>
            </a:r>
            <a:r>
              <a:rPr lang="en-US" sz="3200" dirty="0" smtClean="0"/>
              <a:t> ACCA</a:t>
            </a:r>
            <a:r>
              <a:rPr lang="ru-RU" sz="3200" dirty="0" smtClean="0"/>
              <a:t> относятся к группе моделей, ориентированных на действие </a:t>
            </a:r>
            <a:r>
              <a:rPr lang="en-US" sz="3200" dirty="0" smtClean="0"/>
              <a:t>(action-oriented)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08817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4</a:t>
            </a:r>
            <a:r>
              <a:rPr lang="ru-RU" sz="3600" dirty="0" smtClean="0"/>
              <a:t>. Модель </a:t>
            </a:r>
            <a:r>
              <a:rPr lang="en-US" sz="3600" dirty="0" smtClean="0"/>
              <a:t>DAGMAR</a:t>
            </a:r>
            <a:r>
              <a:rPr lang="ru-RU" sz="3600" dirty="0" smtClean="0"/>
              <a:t> – </a:t>
            </a:r>
            <a:r>
              <a:rPr lang="ru-RU" sz="3600" dirty="0" err="1" smtClean="0"/>
              <a:t>амер</a:t>
            </a:r>
            <a:r>
              <a:rPr lang="ru-RU" sz="3600" dirty="0" smtClean="0"/>
              <a:t>. рекламист Рассел Колли в 1961 г. </a:t>
            </a:r>
            <a:endParaRPr lang="ru-RU" sz="3600" dirty="0"/>
          </a:p>
          <a:p>
            <a:pPr marL="109728" indent="0">
              <a:buNone/>
            </a:pPr>
            <a:r>
              <a:rPr lang="en-US" sz="3600" dirty="0" smtClean="0"/>
              <a:t>Defining advertising goals – measuring advertising results</a:t>
            </a:r>
            <a:r>
              <a:rPr lang="ru-RU" sz="3600" dirty="0" smtClean="0"/>
              <a:t>: определение рекламных целей – измерение рекламных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75289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18768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/>
              <a:t>Р</a:t>
            </a:r>
            <a:r>
              <a:rPr lang="ru-RU" sz="3600" dirty="0" smtClean="0"/>
              <a:t>екламное </a:t>
            </a:r>
            <a:r>
              <a:rPr lang="ru-RU" sz="3600" dirty="0"/>
              <a:t>обращение </a:t>
            </a:r>
            <a:r>
              <a:rPr lang="ru-RU" sz="3600" dirty="0" smtClean="0"/>
              <a:t>-</a:t>
            </a:r>
            <a:r>
              <a:rPr lang="ru-RU" sz="3600" i="1" dirty="0" smtClean="0"/>
              <a:t>главное </a:t>
            </a:r>
            <a:r>
              <a:rPr lang="ru-RU" sz="3600" i="1" dirty="0"/>
              <a:t>средство</a:t>
            </a:r>
            <a:r>
              <a:rPr lang="ru-RU" sz="3600" dirty="0"/>
              <a:t>, основной инструмент достижения целей рекламной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8693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Узнавание марки (бренда) товара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Ассимиляция – осведомление адресата о качестве товара</a:t>
            </a:r>
          </a:p>
          <a:p>
            <a:pPr marL="624078" indent="-514350">
              <a:buFont typeface="+mj-lt"/>
              <a:buAutoNum type="arabicPeriod"/>
            </a:pP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Убеждение – психологическое предрасположение к покупке</a:t>
            </a:r>
          </a:p>
          <a:p>
            <a:pPr marL="624078" indent="-514350">
              <a:buFont typeface="+mj-lt"/>
              <a:buAutoNum type="arabicPeriod"/>
            </a:pP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Действие – совершение покупки адресатом рекламы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9269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ctr">
              <a:buNone/>
            </a:pPr>
            <a:r>
              <a:rPr lang="ru-RU" sz="3600" dirty="0" smtClean="0"/>
              <a:t>Акт покупки проходит четыре фазы.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685267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4441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	Эффект рекламы определяется приростом числа покупателей на каждой из указанных фаз 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Использование модели предполагает активное использование технологий </a:t>
            </a:r>
            <a:r>
              <a:rPr lang="ru-RU" sz="3600" dirty="0" err="1" smtClean="0"/>
              <a:t>брендинга</a:t>
            </a:r>
            <a:r>
              <a:rPr lang="ru-RU" sz="3600" dirty="0" smtClean="0"/>
              <a:t>. С  узнавания получателем бренда начинается воздействие рекламного обращения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77829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566581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5. </a:t>
            </a:r>
            <a:r>
              <a:rPr lang="ru-RU" sz="3600" dirty="0" smtClean="0"/>
              <a:t>Развитие модели </a:t>
            </a:r>
            <a:r>
              <a:rPr lang="en-US" sz="3600" dirty="0" smtClean="0"/>
              <a:t>AIDA</a:t>
            </a:r>
            <a:r>
              <a:rPr lang="ru-RU" sz="3600" dirty="0" smtClean="0"/>
              <a:t> - коммуникационная модель Р. </a:t>
            </a:r>
            <a:r>
              <a:rPr lang="ru-RU" sz="3600" dirty="0" err="1" smtClean="0"/>
              <a:t>Левиджа</a:t>
            </a:r>
            <a:r>
              <a:rPr lang="ru-RU" sz="3600" dirty="0" smtClean="0"/>
              <a:t> (</a:t>
            </a:r>
            <a:r>
              <a:rPr lang="en-US" sz="3600" dirty="0" err="1" smtClean="0"/>
              <a:t>Lavidge</a:t>
            </a:r>
            <a:r>
              <a:rPr lang="en-US" sz="3600" dirty="0" smtClean="0"/>
              <a:t> R. J.) – </a:t>
            </a:r>
            <a:r>
              <a:rPr lang="ru-RU" sz="3600" dirty="0" smtClean="0"/>
              <a:t>Дж. </a:t>
            </a:r>
            <a:r>
              <a:rPr lang="ru-RU" sz="3600" dirty="0" err="1" smtClean="0"/>
              <a:t>Стейнера</a:t>
            </a:r>
            <a:r>
              <a:rPr lang="ru-RU" sz="3600" dirty="0" smtClean="0"/>
              <a:t> (</a:t>
            </a:r>
            <a:r>
              <a:rPr lang="en-US" sz="3600" dirty="0" smtClean="0"/>
              <a:t>Steiner G. A.</a:t>
            </a:r>
            <a:r>
              <a:rPr lang="ru-RU" sz="3600" dirty="0" smtClean="0"/>
              <a:t>),  1961 г. </a:t>
            </a:r>
          </a:p>
        </p:txBody>
      </p:sp>
    </p:spTree>
    <p:extLst>
      <p:ext uri="{BB962C8B-B14F-4D97-AF65-F5344CB8AC3E}">
        <p14:creationId xmlns:p14="http://schemas.microsoft.com/office/powerpoint/2010/main" val="961926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593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	Модель предполагает отслеживание  этапов готовности покупателя к покупке: </a:t>
            </a:r>
          </a:p>
          <a:p>
            <a:r>
              <a:rPr lang="ru-RU" sz="3200" dirty="0" smtClean="0"/>
              <a:t>осведомленность (</a:t>
            </a:r>
            <a:r>
              <a:rPr lang="en-US" sz="3200" dirty="0" smtClean="0"/>
              <a:t>awareness</a:t>
            </a:r>
            <a:r>
              <a:rPr lang="ru-RU" sz="3200" dirty="0" smtClean="0"/>
              <a:t>); </a:t>
            </a:r>
          </a:p>
          <a:p>
            <a:r>
              <a:rPr lang="ru-RU" sz="3200" dirty="0" smtClean="0"/>
              <a:t>знание потребительских свойств (</a:t>
            </a:r>
            <a:r>
              <a:rPr lang="en-US" sz="3200" dirty="0" smtClean="0"/>
              <a:t>knowledge of consumer properties</a:t>
            </a:r>
            <a:r>
              <a:rPr lang="ru-RU" sz="3200" dirty="0" smtClean="0"/>
              <a:t>);</a:t>
            </a:r>
          </a:p>
          <a:p>
            <a:r>
              <a:rPr lang="ru-RU" sz="3200" dirty="0" smtClean="0"/>
              <a:t>предпочтение (</a:t>
            </a:r>
            <a:r>
              <a:rPr lang="en-US" sz="3200" dirty="0" smtClean="0"/>
              <a:t>liking</a:t>
            </a:r>
            <a:r>
              <a:rPr lang="ru-RU" sz="3200" dirty="0" smtClean="0"/>
              <a:t>); </a:t>
            </a:r>
          </a:p>
          <a:p>
            <a:r>
              <a:rPr lang="ru-RU" sz="3200" dirty="0" smtClean="0"/>
              <a:t>уверенность в выборе (</a:t>
            </a:r>
            <a:r>
              <a:rPr lang="en-US" sz="3200" dirty="0" smtClean="0"/>
              <a:t>conviction</a:t>
            </a:r>
            <a:r>
              <a:rPr lang="ru-RU" sz="3200" dirty="0" smtClean="0"/>
              <a:t>); </a:t>
            </a:r>
          </a:p>
          <a:p>
            <a:r>
              <a:rPr lang="ru-RU" sz="3200" dirty="0" smtClean="0"/>
              <a:t>покупка (</a:t>
            </a:r>
            <a:r>
              <a:rPr lang="en-US" sz="3200" dirty="0" smtClean="0"/>
              <a:t>purchase</a:t>
            </a:r>
            <a:r>
              <a:rPr lang="ru-RU" sz="3200" dirty="0" smtClean="0"/>
              <a:t>);</a:t>
            </a:r>
          </a:p>
          <a:p>
            <a:r>
              <a:rPr lang="ru-RU" sz="3200" dirty="0" smtClean="0"/>
              <a:t>повторная покупка (</a:t>
            </a:r>
            <a:r>
              <a:rPr lang="en-US" sz="3200" dirty="0" smtClean="0"/>
              <a:t>repurchase</a:t>
            </a:r>
            <a:r>
              <a:rPr lang="ru-RU" sz="3200" dirty="0" smtClean="0"/>
              <a:t>).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29766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Благодаря модели </a:t>
            </a:r>
            <a:r>
              <a:rPr lang="ru-RU" sz="3600" dirty="0" err="1" smtClean="0"/>
              <a:t>Левиджа-Стейнера</a:t>
            </a:r>
            <a:r>
              <a:rPr lang="ru-RU" sz="3600" dirty="0" smtClean="0"/>
              <a:t> появилось понимание того, что для прохождения этапов необходимы различные виды коммуникаций.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76866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544979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6. Известная формула рекламного обращения</a:t>
            </a:r>
            <a:r>
              <a:rPr lang="en-US" sz="3600" dirty="0" smtClean="0"/>
              <a:t> DIBABA</a:t>
            </a:r>
            <a:r>
              <a:rPr lang="ru-RU" sz="3600" b="1" dirty="0" smtClean="0"/>
              <a:t> </a:t>
            </a:r>
            <a:r>
              <a:rPr lang="ru-RU" sz="3600" dirty="0" smtClean="0"/>
              <a:t>была предложена Г. Ван Гольдманом в 1975 г. Название модели -аббревиатура названий на голландском языке основных шести фаз процесса продажи.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204666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9380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определение потребностей и желаний потенциальных покупателей (</a:t>
            </a:r>
            <a:r>
              <a:rPr lang="en-US" sz="3200" dirty="0" err="1" smtClean="0"/>
              <a:t>Definitiefase</a:t>
            </a:r>
            <a:r>
              <a:rPr lang="ru-RU" sz="3200" dirty="0" smtClean="0"/>
              <a:t>);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отождествление потребительских нужд с предложением рекламы </a:t>
            </a:r>
            <a:r>
              <a:rPr lang="en-US" sz="3200" dirty="0" smtClean="0"/>
              <a:t>(</a:t>
            </a:r>
            <a:r>
              <a:rPr lang="en-US" sz="3200" dirty="0" err="1" smtClean="0"/>
              <a:t>Identificatiefase</a:t>
            </a:r>
            <a:r>
              <a:rPr lang="en-US" sz="3200" dirty="0" smtClean="0"/>
              <a:t>)</a:t>
            </a:r>
            <a:r>
              <a:rPr lang="ru-RU" sz="3200" dirty="0" smtClean="0"/>
              <a:t>;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/>
              <a:t>«подталкивание» </a:t>
            </a:r>
            <a:r>
              <a:rPr lang="ru-RU" sz="3200" dirty="0" smtClean="0"/>
              <a:t>покупателя </a:t>
            </a:r>
            <a:r>
              <a:rPr lang="ru-RU" sz="3200" dirty="0"/>
              <a:t>к необходимым выводам о покупке, </a:t>
            </a:r>
            <a:r>
              <a:rPr lang="ru-RU" sz="3200" dirty="0" smtClean="0"/>
              <a:t>связанным с </a:t>
            </a:r>
            <a:r>
              <a:rPr lang="ru-RU" sz="3200" dirty="0"/>
              <a:t>его потребностями (</a:t>
            </a:r>
            <a:r>
              <a:rPr lang="en-US" sz="3200" dirty="0" err="1"/>
              <a:t>Bewijsfase</a:t>
            </a:r>
            <a:r>
              <a:rPr lang="ru-RU" sz="3200" dirty="0" smtClean="0"/>
              <a:t>);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914937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ru-RU" sz="3200" dirty="0" smtClean="0"/>
              <a:t>учет предполагаемой реакции покупателя (</a:t>
            </a:r>
            <a:r>
              <a:rPr lang="en-US" sz="3200" dirty="0" err="1" smtClean="0"/>
              <a:t>Acceptatiefase</a:t>
            </a:r>
            <a:r>
              <a:rPr lang="ru-RU" sz="3200" dirty="0" smtClean="0"/>
              <a:t>);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ru-RU" sz="3200" dirty="0" smtClean="0"/>
              <a:t>вызов у покупателя желания приобрести товар (</a:t>
            </a:r>
            <a:r>
              <a:rPr lang="en-US" sz="3200" dirty="0" err="1" smtClean="0"/>
              <a:t>Bezitsdrangfase</a:t>
            </a:r>
            <a:r>
              <a:rPr lang="ru-RU" sz="3200" dirty="0" smtClean="0"/>
              <a:t>);</a:t>
            </a:r>
          </a:p>
          <a:p>
            <a:pPr marL="624078" indent="-514350">
              <a:buFont typeface="+mj-lt"/>
              <a:buAutoNum type="arabicPeriod" startAt="4"/>
            </a:pPr>
            <a:r>
              <a:rPr lang="ru-RU" sz="3200" dirty="0" smtClean="0"/>
              <a:t>создание благоприятной для покупки обстановки (</a:t>
            </a:r>
            <a:r>
              <a:rPr lang="en-US" sz="3200" dirty="0" err="1" smtClean="0"/>
              <a:t>Afsluitingsfase</a:t>
            </a:r>
            <a:r>
              <a:rPr lang="ru-RU" sz="3200" dirty="0" smtClean="0"/>
              <a:t>).</a:t>
            </a:r>
            <a:endParaRPr lang="en-US" sz="3200" dirty="0" smtClean="0"/>
          </a:p>
          <a:p>
            <a:pPr marL="624078" indent="-514350">
              <a:buFont typeface="+mj-lt"/>
              <a:buAutoNum type="arabicPeriod" startAt="4"/>
            </a:pPr>
            <a:endParaRPr lang="ru-RU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000" dirty="0" smtClean="0"/>
              <a:t>7.Модель </a:t>
            </a:r>
            <a:r>
              <a:rPr lang="en-US" sz="4000" dirty="0"/>
              <a:t>VIPS </a:t>
            </a:r>
            <a:r>
              <a:rPr lang="ru-RU" sz="4000" dirty="0" smtClean="0"/>
              <a:t>(англ. Дэвид </a:t>
            </a:r>
            <a:r>
              <a:rPr lang="ru-RU" sz="4000" dirty="0" err="1" smtClean="0"/>
              <a:t>Бернстайн</a:t>
            </a:r>
            <a:r>
              <a:rPr lang="ru-RU" sz="4000" dirty="0" smtClean="0"/>
              <a:t>)-подчеркивается </a:t>
            </a:r>
            <a:r>
              <a:rPr lang="ru-RU" sz="4000" dirty="0"/>
              <a:t>необходимость непосредственного влияния рекламы на потенциального </a:t>
            </a:r>
            <a:r>
              <a:rPr lang="ru-RU" sz="4000" dirty="0" smtClean="0"/>
              <a:t>потребителя</a:t>
            </a:r>
          </a:p>
        </p:txBody>
      </p:sp>
    </p:spTree>
    <p:extLst>
      <p:ext uri="{BB962C8B-B14F-4D97-AF65-F5344CB8AC3E}">
        <p14:creationId xmlns:p14="http://schemas.microsoft.com/office/powerpoint/2010/main" val="2709336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Дэвид </a:t>
            </a:r>
            <a:r>
              <a:rPr lang="ru-RU" sz="3200" dirty="0" err="1" smtClean="0"/>
              <a:t>Огилви</a:t>
            </a:r>
            <a:r>
              <a:rPr lang="ru-RU" sz="3200" dirty="0" smtClean="0"/>
              <a:t>: </a:t>
            </a:r>
            <a:r>
              <a:rPr lang="ru-RU" sz="3200" dirty="0"/>
              <a:t>«Душой рекламы, как известно, является рекламное обращение. Потребитель должен знать, какую пользу он получит от приобретения вашего товара. Ведь вы обещаете, что пользу он наверняка </a:t>
            </a:r>
            <a:r>
              <a:rPr lang="ru-RU" sz="3200" dirty="0" smtClean="0"/>
              <a:t>получит».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348915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089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Составляющие модели: </a:t>
            </a:r>
          </a:p>
          <a:p>
            <a:r>
              <a:rPr lang="en-US" sz="3200" dirty="0" smtClean="0"/>
              <a:t>Visibility</a:t>
            </a:r>
            <a:r>
              <a:rPr lang="ru-RU" sz="3200" dirty="0" smtClean="0"/>
              <a:t> - видимость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r>
              <a:rPr lang="en-US" sz="3200" dirty="0" smtClean="0"/>
              <a:t>Identity</a:t>
            </a:r>
            <a:r>
              <a:rPr lang="ru-RU" sz="3200" dirty="0" smtClean="0"/>
              <a:t> - идентификация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r>
              <a:rPr lang="en-US" sz="3200" dirty="0" smtClean="0"/>
              <a:t>Promise</a:t>
            </a:r>
            <a:r>
              <a:rPr lang="ru-RU" sz="3200" dirty="0" smtClean="0"/>
              <a:t> - обещание</a:t>
            </a:r>
          </a:p>
          <a:p>
            <a:r>
              <a:rPr lang="en-US" sz="3200" dirty="0" smtClean="0"/>
              <a:t>Simplemindedness</a:t>
            </a:r>
            <a:r>
              <a:rPr lang="ru-RU" sz="3200" dirty="0" smtClean="0"/>
              <a:t> - целеустремленность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	Некоторые авторы последнюю букву формулы </a:t>
            </a:r>
            <a:r>
              <a:rPr lang="en-US" sz="3200" dirty="0" smtClean="0"/>
              <a:t>S </a:t>
            </a:r>
            <a:r>
              <a:rPr lang="ru-RU" sz="3200" dirty="0" smtClean="0"/>
              <a:t>расшифровывают как </a:t>
            </a:r>
            <a:r>
              <a:rPr lang="en-US" sz="3200" dirty="0" smtClean="0"/>
              <a:t>simplicity </a:t>
            </a:r>
            <a:r>
              <a:rPr lang="ru-RU" sz="3200" dirty="0" smtClean="0"/>
              <a:t>(простота).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Интерпретация модели: </a:t>
            </a:r>
            <a:endParaRPr lang="en-US" sz="3200" dirty="0" smtClean="0"/>
          </a:p>
          <a:p>
            <a:r>
              <a:rPr lang="ru-RU" sz="3200" dirty="0"/>
              <a:t>Р</a:t>
            </a:r>
            <a:r>
              <a:rPr lang="ru-RU" sz="3200" dirty="0" smtClean="0"/>
              <a:t>еклама </a:t>
            </a:r>
            <a:r>
              <a:rPr lang="ru-RU" sz="3200" dirty="0"/>
              <a:t>должна быть видимой, т. е. легко обращать на себя </a:t>
            </a:r>
            <a:r>
              <a:rPr lang="ru-RU" sz="3200" dirty="0" smtClean="0"/>
              <a:t>внимание.</a:t>
            </a:r>
            <a:r>
              <a:rPr lang="en-US" sz="3200" dirty="0" smtClean="0"/>
              <a:t> </a:t>
            </a:r>
          </a:p>
          <a:p>
            <a:r>
              <a:rPr lang="ru-RU" sz="3200" dirty="0" smtClean="0"/>
              <a:t>Рекламу следует </a:t>
            </a:r>
            <a:r>
              <a:rPr lang="ru-RU" sz="3200" dirty="0"/>
              <a:t>адресовать точно в соответствии с конкретными потребностями потенциального потребителя и вложить в нее обещание их удовлетворения. </a:t>
            </a:r>
            <a:endParaRPr lang="en-US" sz="3200" dirty="0" smtClean="0"/>
          </a:p>
          <a:p>
            <a:r>
              <a:rPr lang="ru-RU" sz="3200" dirty="0"/>
              <a:t>Р</a:t>
            </a:r>
            <a:r>
              <a:rPr lang="ru-RU" sz="3200" dirty="0" smtClean="0"/>
              <a:t>еклама </a:t>
            </a:r>
            <a:r>
              <a:rPr lang="ru-RU" sz="3200" dirty="0"/>
              <a:t>должна мотивировать получателя к покупке рекламируемого </a:t>
            </a:r>
            <a:r>
              <a:rPr lang="ru-RU" sz="3200" dirty="0" smtClean="0"/>
              <a:t>товара.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045717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052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Модель предусматривает </a:t>
            </a:r>
            <a:r>
              <a:rPr lang="ru-RU" sz="3600" dirty="0"/>
              <a:t>активную роль рекламы, предоставляющую изначальную информацию о товаре. За этим следуют запоминание товара, формирование психологической установки на покупку и намерение приобрести товар. Процесс </a:t>
            </a:r>
            <a:r>
              <a:rPr lang="ru-RU" sz="3600" dirty="0" smtClean="0"/>
              <a:t>заканчивается </a:t>
            </a:r>
            <a:r>
              <a:rPr lang="ru-RU" sz="3600" dirty="0"/>
              <a:t>актом покупки.</a:t>
            </a:r>
          </a:p>
        </p:txBody>
      </p:sp>
    </p:spTree>
    <p:extLst>
      <p:ext uri="{BB962C8B-B14F-4D97-AF65-F5344CB8AC3E}">
        <p14:creationId xmlns:p14="http://schemas.microsoft.com/office/powerpoint/2010/main" val="11773052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200" dirty="0" smtClean="0"/>
              <a:t>8. Модель 4'А (амер. Роман </a:t>
            </a:r>
            <a:r>
              <a:rPr lang="ru-RU" sz="3200" dirty="0" err="1" smtClean="0"/>
              <a:t>Хибинг</a:t>
            </a:r>
            <a:r>
              <a:rPr lang="ru-RU" sz="3200" dirty="0"/>
              <a:t>,</a:t>
            </a:r>
            <a:r>
              <a:rPr lang="ru-RU" sz="3200" dirty="0" smtClean="0"/>
              <a:t> Скотт Купер </a:t>
            </a:r>
            <a:r>
              <a:rPr lang="en-US" sz="3200" dirty="0"/>
              <a:t>(Scott W. Cooper). </a:t>
            </a:r>
            <a:endParaRPr lang="ru-RU" sz="3200" dirty="0" smtClean="0"/>
          </a:p>
          <a:p>
            <a:pPr marL="109728" indent="0">
              <a:buNone/>
            </a:pPr>
            <a:endParaRPr lang="ru-RU" sz="3200" dirty="0" smtClean="0"/>
          </a:p>
          <a:p>
            <a:pPr marL="109728" indent="0">
              <a:buNone/>
            </a:pPr>
            <a:r>
              <a:rPr lang="ru-RU" sz="3200" u="sng" dirty="0" smtClean="0"/>
              <a:t>Этапы</a:t>
            </a:r>
            <a:r>
              <a:rPr lang="ru-RU" sz="3200" dirty="0" smtClean="0"/>
              <a:t> </a:t>
            </a:r>
            <a:r>
              <a:rPr lang="ru-RU" sz="3200" dirty="0"/>
              <a:t>участия рекламы в процессе покупки: </a:t>
            </a:r>
            <a:endParaRPr lang="ru-RU" sz="3200" dirty="0" smtClean="0"/>
          </a:p>
          <a:p>
            <a:r>
              <a:rPr lang="ru-RU" sz="3200" dirty="0" smtClean="0"/>
              <a:t>осведомленность </a:t>
            </a:r>
            <a:r>
              <a:rPr lang="ru-RU" sz="3200" dirty="0"/>
              <a:t>о рекламируемом объекте (</a:t>
            </a:r>
            <a:r>
              <a:rPr lang="en-US" sz="3200" i="1" dirty="0"/>
              <a:t>awareness</a:t>
            </a:r>
            <a:r>
              <a:rPr lang="ru-RU" sz="3200" dirty="0"/>
              <a:t>), </a:t>
            </a:r>
            <a:endParaRPr lang="ru-RU" sz="3200" dirty="0" smtClean="0"/>
          </a:p>
          <a:p>
            <a:r>
              <a:rPr lang="ru-RU" sz="3200" dirty="0" smtClean="0"/>
              <a:t>отношение </a:t>
            </a:r>
            <a:r>
              <a:rPr lang="ru-RU" sz="3200" dirty="0"/>
              <a:t>к рекламируемому объекту </a:t>
            </a:r>
            <a:r>
              <a:rPr lang="en-US" sz="3200" i="1" dirty="0" smtClean="0"/>
              <a:t>(attitude</a:t>
            </a:r>
            <a:r>
              <a:rPr lang="en-US" sz="3200" i="1" dirty="0"/>
              <a:t>),</a:t>
            </a:r>
            <a:r>
              <a:rPr lang="en-US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действие</a:t>
            </a:r>
            <a:r>
              <a:rPr lang="ru-RU" sz="3200" i="1" dirty="0" smtClean="0"/>
              <a:t> </a:t>
            </a:r>
            <a:r>
              <a:rPr lang="en-US" sz="3200" i="1" dirty="0" smtClean="0"/>
              <a:t>(action</a:t>
            </a:r>
            <a:r>
              <a:rPr lang="en-US" sz="3200" i="1" dirty="0"/>
              <a:t>),</a:t>
            </a:r>
            <a:r>
              <a:rPr lang="en-US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повторное </a:t>
            </a:r>
            <a:r>
              <a:rPr lang="ru-RU" sz="3200" dirty="0"/>
              <a:t>действие (</a:t>
            </a:r>
            <a:r>
              <a:rPr lang="en-US" sz="3200" i="1" dirty="0"/>
              <a:t>action again</a:t>
            </a:r>
            <a:r>
              <a:rPr lang="en-US" sz="3200" i="1" dirty="0" smtClean="0"/>
              <a:t>)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69458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19256" cy="48017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9. Модель </a:t>
            </a:r>
            <a:r>
              <a:rPr lang="en-US" sz="3600" dirty="0" smtClean="0"/>
              <a:t>AISAS</a:t>
            </a:r>
            <a:r>
              <a:rPr lang="ru-RU" sz="3600" dirty="0" smtClean="0"/>
              <a:t> разработана </a:t>
            </a:r>
            <a:r>
              <a:rPr lang="ru-RU" sz="3600" dirty="0"/>
              <a:t>в </a:t>
            </a:r>
            <a:r>
              <a:rPr lang="en-US" sz="3600" dirty="0" smtClean="0"/>
              <a:t>2006 </a:t>
            </a:r>
            <a:r>
              <a:rPr lang="ru-RU" sz="3600" dirty="0" smtClean="0"/>
              <a:t>г. (</a:t>
            </a:r>
            <a:r>
              <a:rPr lang="en-US" sz="3600" dirty="0" err="1" smtClean="0"/>
              <a:t>Dentsu</a:t>
            </a:r>
            <a:r>
              <a:rPr lang="ru-RU" sz="3600" dirty="0" smtClean="0"/>
              <a:t>, Япония). </a:t>
            </a:r>
          </a:p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r>
              <a:rPr lang="ru-RU" sz="3600" dirty="0" smtClean="0"/>
              <a:t>Рассматривает </a:t>
            </a:r>
            <a:r>
              <a:rPr lang="ru-RU" sz="3600" dirty="0"/>
              <a:t>различные стадии участия потребителей в покупательском процессе, основными из которых являются: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626411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3600" dirty="0"/>
              <a:t>внимание (</a:t>
            </a:r>
            <a:r>
              <a:rPr lang="en-US" sz="3600" dirty="0"/>
              <a:t>attention</a:t>
            </a:r>
            <a:r>
              <a:rPr lang="ru-RU" sz="3600" dirty="0"/>
              <a:t>);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600" dirty="0"/>
              <a:t>интерес </a:t>
            </a:r>
            <a:r>
              <a:rPr lang="en-US" sz="3600" dirty="0"/>
              <a:t>(interest);</a:t>
            </a:r>
            <a:endParaRPr lang="ru-RU" sz="3600" dirty="0"/>
          </a:p>
          <a:p>
            <a:pPr marL="624078" indent="-514350">
              <a:buFont typeface="+mj-lt"/>
              <a:buAutoNum type="arabicPeriod"/>
            </a:pPr>
            <a:r>
              <a:rPr lang="ru-RU" sz="3600" dirty="0"/>
              <a:t>поиск </a:t>
            </a:r>
            <a:r>
              <a:rPr lang="en-US" sz="3600" dirty="0"/>
              <a:t>(search);</a:t>
            </a:r>
            <a:endParaRPr lang="ru-RU" sz="3600" dirty="0"/>
          </a:p>
          <a:p>
            <a:pPr marL="624078" indent="-514350">
              <a:buFont typeface="+mj-lt"/>
              <a:buAutoNum type="arabicPeriod"/>
            </a:pPr>
            <a:r>
              <a:rPr lang="ru-RU" sz="3600" dirty="0" smtClean="0"/>
              <a:t>действие</a:t>
            </a:r>
            <a:r>
              <a:rPr lang="ru-RU" sz="3600" dirty="0"/>
              <a:t>, покупка (</a:t>
            </a:r>
            <a:r>
              <a:rPr lang="en-US" sz="3600" dirty="0"/>
              <a:t>action</a:t>
            </a:r>
            <a:r>
              <a:rPr lang="ru-RU" sz="3600" dirty="0"/>
              <a:t>, </a:t>
            </a:r>
            <a:r>
              <a:rPr lang="en-US" sz="3600" dirty="0"/>
              <a:t>purchase);</a:t>
            </a:r>
            <a:endParaRPr lang="ru-RU" sz="3600" dirty="0"/>
          </a:p>
          <a:p>
            <a:pPr marL="624078" indent="-514350">
              <a:buFont typeface="+mj-lt"/>
              <a:buAutoNum type="arabicPeriod"/>
            </a:pPr>
            <a:r>
              <a:rPr lang="ru-RU" sz="3600" dirty="0" smtClean="0"/>
              <a:t>выделение</a:t>
            </a:r>
            <a:r>
              <a:rPr lang="ru-RU" sz="3600" dirty="0"/>
              <a:t>, информационное выделение </a:t>
            </a:r>
            <a:r>
              <a:rPr lang="en-US" sz="3600" dirty="0"/>
              <a:t>(share, information sharing</a:t>
            </a:r>
            <a:r>
              <a:rPr lang="en-US" sz="3600" dirty="0" smtClean="0"/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98575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Основные требования к рекламной идее основываются на условиях, что она должна: </a:t>
            </a:r>
            <a:endParaRPr lang="en-US" sz="2400" dirty="0" smtClean="0"/>
          </a:p>
          <a:p>
            <a:r>
              <a:rPr lang="ru-RU" sz="2400" dirty="0" smtClean="0"/>
              <a:t>быть оригинальной </a:t>
            </a:r>
            <a:r>
              <a:rPr lang="ru-RU" sz="2400" dirty="0"/>
              <a:t>и неожиданной; </a:t>
            </a:r>
            <a:endParaRPr lang="en-US" sz="2400" dirty="0" smtClean="0"/>
          </a:p>
          <a:p>
            <a:r>
              <a:rPr lang="ru-RU" sz="2400" dirty="0" smtClean="0"/>
              <a:t>максимально </a:t>
            </a:r>
            <a:r>
              <a:rPr lang="ru-RU" sz="2400" dirty="0"/>
              <a:t>точно передавать главную мысль рекламы: подходить для данного продукта (релевантной); </a:t>
            </a:r>
            <a:endParaRPr lang="en-US" sz="2400" dirty="0" smtClean="0"/>
          </a:p>
          <a:p>
            <a:r>
              <a:rPr lang="ru-RU" sz="2400" dirty="0" smtClean="0"/>
              <a:t>точно </a:t>
            </a:r>
            <a:r>
              <a:rPr lang="ru-RU" sz="2400" dirty="0"/>
              <a:t>совпадать с образом потребителя, его потребностями, желаниями, </a:t>
            </a:r>
            <a:r>
              <a:rPr lang="ru-RU" sz="2400" dirty="0" smtClean="0"/>
              <a:t>представления</a:t>
            </a:r>
            <a:r>
              <a:rPr lang="ru-RU" sz="2400" dirty="0"/>
              <a:t>ми, менталитетом; </a:t>
            </a:r>
            <a:endParaRPr lang="en-US" sz="2400" dirty="0" smtClean="0"/>
          </a:p>
          <a:p>
            <a:r>
              <a:rPr lang="ru-RU" sz="2400" dirty="0" smtClean="0"/>
              <a:t>быть </a:t>
            </a:r>
            <a:r>
              <a:rPr lang="ru-RU" sz="2400" dirty="0"/>
              <a:t>ясной и простой; </a:t>
            </a:r>
            <a:endParaRPr lang="en-US" sz="2400" dirty="0" smtClean="0"/>
          </a:p>
          <a:p>
            <a:r>
              <a:rPr lang="ru-RU" sz="2400" dirty="0" smtClean="0"/>
              <a:t>быть </a:t>
            </a:r>
            <a:r>
              <a:rPr lang="ru-RU" sz="2400" dirty="0"/>
              <a:t>убедительной; </a:t>
            </a:r>
            <a:endParaRPr lang="en-US" sz="2400" dirty="0" smtClean="0"/>
          </a:p>
          <a:p>
            <a:r>
              <a:rPr lang="ru-RU" sz="2400" dirty="0" smtClean="0"/>
              <a:t>быть </a:t>
            </a:r>
            <a:r>
              <a:rPr lang="ru-RU" sz="2400" dirty="0"/>
              <a:t>универсальной; </a:t>
            </a:r>
            <a:endParaRPr lang="en-US" sz="2400" dirty="0" smtClean="0"/>
          </a:p>
          <a:p>
            <a:r>
              <a:rPr lang="ru-RU" sz="2400" dirty="0" smtClean="0"/>
              <a:t>быть </a:t>
            </a:r>
            <a:r>
              <a:rPr lang="ru-RU" sz="2400" dirty="0"/>
              <a:t>перспективной при длительном использовании, развитии во времени; </a:t>
            </a:r>
            <a:endParaRPr lang="en-US" sz="2400" dirty="0" smtClean="0"/>
          </a:p>
          <a:p>
            <a:r>
              <a:rPr lang="ru-RU" sz="2400" dirty="0" smtClean="0"/>
              <a:t>быть добросовестной.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423634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15364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Эффективная </a:t>
            </a:r>
            <a:r>
              <a:rPr lang="ru-RU" sz="3600" dirty="0"/>
              <a:t>оригинальная идея лежит в основе творческой концепции. </a:t>
            </a:r>
          </a:p>
        </p:txBody>
      </p:sp>
    </p:spTree>
    <p:extLst>
      <p:ext uri="{BB962C8B-B14F-4D97-AF65-F5344CB8AC3E}">
        <p14:creationId xmlns:p14="http://schemas.microsoft.com/office/powerpoint/2010/main" val="36560414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140968"/>
            <a:ext cx="8229600" cy="1066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2.2. Форма рекламного сообщения</a:t>
            </a:r>
            <a:endParaRPr lang="ru-RU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744219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/>
              <a:t>Большое значение имеет выбор верного тона сообщения:</a:t>
            </a:r>
          </a:p>
          <a:p>
            <a:pPr marL="109728" indent="0">
              <a:buNone/>
            </a:pPr>
            <a:endParaRPr lang="ru-RU" sz="3200" dirty="0" smtClean="0"/>
          </a:p>
          <a:p>
            <a:r>
              <a:rPr lang="ru-RU" sz="3200" dirty="0" smtClean="0"/>
              <a:t>жесткий и сухой, чтобы «растормошить» ЦА, помочь осознать  остроту проблемы;</a:t>
            </a:r>
          </a:p>
          <a:p>
            <a:r>
              <a:rPr lang="ru-RU" sz="3200" dirty="0" smtClean="0"/>
              <a:t>мягкий и доверительный;</a:t>
            </a:r>
          </a:p>
        </p:txBody>
      </p:sp>
    </p:spTree>
    <p:extLst>
      <p:ext uri="{BB962C8B-B14F-4D97-AF65-F5344CB8AC3E}">
        <p14:creationId xmlns:p14="http://schemas.microsoft.com/office/powerpoint/2010/main" val="1464628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/>
              <a:t>Рекламное обращение </a:t>
            </a:r>
            <a:endParaRPr lang="ru-RU" sz="3600" dirty="0" smtClean="0"/>
          </a:p>
          <a:p>
            <a:pPr marL="109728" indent="0">
              <a:buNone/>
            </a:pPr>
            <a:r>
              <a:rPr lang="ru-RU" sz="3600" dirty="0" smtClean="0"/>
              <a:t>–важный элемент </a:t>
            </a:r>
            <a:r>
              <a:rPr lang="ru-RU" sz="3600" dirty="0"/>
              <a:t>рекламной </a:t>
            </a:r>
            <a:r>
              <a:rPr lang="ru-RU" sz="3600" dirty="0" smtClean="0"/>
              <a:t>коммуникации</a:t>
            </a:r>
            <a:r>
              <a:rPr lang="ru-RU" sz="3600" dirty="0"/>
              <a:t>,</a:t>
            </a:r>
            <a:r>
              <a:rPr lang="ru-RU" sz="3600" dirty="0" smtClean="0"/>
              <a:t> обеспечивает информационное, эмоциональное, прагматическое воздействие на ЦА;</a:t>
            </a:r>
          </a:p>
          <a:p>
            <a:pPr marL="109728" indent="0">
              <a:buNone/>
            </a:pPr>
            <a:r>
              <a:rPr lang="ru-RU" sz="3600" dirty="0" smtClean="0"/>
              <a:t> - </a:t>
            </a:r>
            <a:r>
              <a:rPr lang="ru-RU" sz="3600" dirty="0"/>
              <a:t>имеет конкретную форму (текстовую, визуальную, символическую и т. д.) </a:t>
            </a:r>
            <a:endParaRPr lang="ru-RU" sz="3600" dirty="0" smtClean="0"/>
          </a:p>
          <a:p>
            <a:pPr marL="109728" indent="0">
              <a:buNone/>
            </a:pPr>
            <a:r>
              <a:rPr lang="ru-RU" sz="3600" dirty="0" smtClean="0"/>
              <a:t> -поступает </a:t>
            </a:r>
            <a:r>
              <a:rPr lang="ru-RU" sz="3600" dirty="0"/>
              <a:t>к </a:t>
            </a:r>
            <a:r>
              <a:rPr lang="ru-RU" sz="3600" dirty="0" smtClean="0"/>
              <a:t>ЦА через конкретный канал </a:t>
            </a:r>
            <a:r>
              <a:rPr lang="ru-RU" sz="3600" dirty="0"/>
              <a:t>коммуникации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29491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приятельский,  иногда панибратский - классический американский текст- на грани приличия;</a:t>
            </a:r>
          </a:p>
          <a:p>
            <a:r>
              <a:rPr lang="ru-RU" sz="3200" dirty="0" smtClean="0"/>
              <a:t>юмористический, ироничный или патетичный.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Стиль обращения определяется целями рекламной кампании, видом рекламоносителя, характеристиками рекламируемого товара и целевой аудитории.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910464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endParaRPr lang="ru-RU" sz="3600" dirty="0"/>
          </a:p>
          <a:p>
            <a:pPr marL="109728" indent="0">
              <a:buNone/>
            </a:pPr>
            <a:r>
              <a:rPr lang="ru-RU" sz="3600" dirty="0" smtClean="0"/>
              <a:t>1.Рекламное обращение содержит только название фирмы, иногда – слоган. Презентационная и напоминающая реклама. </a:t>
            </a:r>
          </a:p>
        </p:txBody>
      </p:sp>
    </p:spTree>
    <p:extLst>
      <p:ext uri="{BB962C8B-B14F-4D97-AF65-F5344CB8AC3E}">
        <p14:creationId xmlns:p14="http://schemas.microsoft.com/office/powerpoint/2010/main" val="3115814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attachments\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392489" cy="2376264"/>
          </a:xfrm>
          <a:prstGeom prst="rect">
            <a:avLst/>
          </a:prstGeom>
          <a:noFill/>
        </p:spPr>
      </p:pic>
      <p:pic>
        <p:nvPicPr>
          <p:cNvPr id="1027" name="Picture 3" descr="I:\attachments\1.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3096"/>
            <a:ext cx="5724525" cy="2362200"/>
          </a:xfrm>
          <a:prstGeom prst="rect">
            <a:avLst/>
          </a:prstGeom>
          <a:noFill/>
        </p:spPr>
      </p:pic>
      <p:pic>
        <p:nvPicPr>
          <p:cNvPr id="1028" name="Picture 4" descr="I:\attachments\1.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700808"/>
            <a:ext cx="3232106" cy="2433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2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2"/>
            </a:pPr>
            <a:endParaRPr lang="ru-RU" sz="3600" dirty="0"/>
          </a:p>
          <a:p>
            <a:pPr marL="624078" indent="-514350">
              <a:buFont typeface="+mj-lt"/>
              <a:buAutoNum type="arabicPeriod" startAt="2"/>
            </a:pPr>
            <a:r>
              <a:rPr lang="ru-RU" sz="3600" dirty="0" smtClean="0"/>
              <a:t>Построение акронима</a:t>
            </a:r>
            <a:r>
              <a:rPr lang="ru-RU" sz="3600" dirty="0"/>
              <a:t>-</a:t>
            </a:r>
            <a:r>
              <a:rPr lang="ru-RU" sz="3600" dirty="0" smtClean="0"/>
              <a:t> </a:t>
            </a:r>
          </a:p>
          <a:p>
            <a:pPr marL="109728" indent="0">
              <a:buNone/>
            </a:pPr>
            <a:r>
              <a:rPr lang="ru-RU" sz="3600" dirty="0" smtClean="0"/>
              <a:t> аббревиатуры, образованной из начальных букв слов (например, НИИ, АЭС) или словосочетаний (</a:t>
            </a:r>
            <a:r>
              <a:rPr lang="en-US" sz="3600" dirty="0" smtClean="0"/>
              <a:t>RADAR – Radio Detecting and Ranging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954322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attachments\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3168352" cy="2458837"/>
          </a:xfrm>
          <a:prstGeom prst="rect">
            <a:avLst/>
          </a:prstGeom>
          <a:noFill/>
        </p:spPr>
      </p:pic>
      <p:pic>
        <p:nvPicPr>
          <p:cNvPr id="2051" name="Picture 3" descr="I:\attachments\2HDTV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548680"/>
            <a:ext cx="3240360" cy="2314543"/>
          </a:xfrm>
          <a:prstGeom prst="rect">
            <a:avLst/>
          </a:prstGeom>
          <a:noFill/>
        </p:spPr>
      </p:pic>
      <p:pic>
        <p:nvPicPr>
          <p:cNvPr id="2052" name="Picture 4" descr="I:\attachments\2high tech corpora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3236086" cy="1886074"/>
          </a:xfrm>
          <a:prstGeom prst="rect">
            <a:avLst/>
          </a:prstGeom>
          <a:noFill/>
        </p:spPr>
      </p:pic>
      <p:pic>
        <p:nvPicPr>
          <p:cNvPr id="2053" name="Picture 5" descr="I:\attachments\2tse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2402256"/>
            <a:ext cx="5508104" cy="44557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5576" y="5589240"/>
            <a:ext cx="2382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high tech corporation</a:t>
            </a: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3"/>
            </a:pPr>
            <a:r>
              <a:rPr lang="ru-RU" sz="3600" dirty="0"/>
              <a:t>Сообщение о конкретном событии (объективная характеристика товара).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Обращение </a:t>
            </a:r>
            <a:r>
              <a:rPr lang="ru-RU" sz="3600" dirty="0"/>
              <a:t>представляет собой простое объявление (</a:t>
            </a:r>
            <a:r>
              <a:rPr lang="ru-RU" sz="3600" dirty="0" err="1"/>
              <a:t>рубричная</a:t>
            </a:r>
            <a:r>
              <a:rPr lang="ru-RU" sz="3600" dirty="0"/>
              <a:t> реклама).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70546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attachments\3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4844176" cy="2664296"/>
          </a:xfrm>
          <a:prstGeom prst="rect">
            <a:avLst/>
          </a:prstGeom>
          <a:noFill/>
        </p:spPr>
      </p:pic>
      <p:pic>
        <p:nvPicPr>
          <p:cNvPr id="3075" name="Picture 3" descr="I:\attachments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84984"/>
            <a:ext cx="5324985" cy="3301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4"/>
            </a:pPr>
            <a:r>
              <a:rPr lang="ru-RU" sz="3600" dirty="0"/>
              <a:t>«Зарисовка с натуры».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Стандартные ситуации </a:t>
            </a:r>
            <a:r>
              <a:rPr lang="ru-RU" sz="3600" dirty="0"/>
              <a:t>в офисе, дома, на улице, которые изменяются благодаря рекламируемому товару.</a:t>
            </a:r>
          </a:p>
        </p:txBody>
      </p:sp>
    </p:spTree>
    <p:extLst>
      <p:ext uri="{BB962C8B-B14F-4D97-AF65-F5344CB8AC3E}">
        <p14:creationId xmlns:p14="http://schemas.microsoft.com/office/powerpoint/2010/main" val="29311527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87372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5"/>
            </a:pPr>
            <a:r>
              <a:rPr lang="ru-RU" sz="3600" dirty="0"/>
              <a:t>Создание атмосферы загадочности, интриги.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Реклама</a:t>
            </a:r>
            <a:r>
              <a:rPr lang="ru-RU" sz="3600" dirty="0"/>
              <a:t>, получившая определение «</a:t>
            </a:r>
            <a:r>
              <a:rPr lang="ru-RU" sz="3600" dirty="0" err="1"/>
              <a:t>тизерная</a:t>
            </a:r>
            <a:r>
              <a:rPr lang="ru-RU" sz="3600" dirty="0"/>
              <a:t>» (от англ. </a:t>
            </a:r>
            <a:r>
              <a:rPr lang="en-US" sz="3600" dirty="0"/>
              <a:t>teaser</a:t>
            </a:r>
            <a:r>
              <a:rPr lang="ru-RU" sz="3600" dirty="0"/>
              <a:t>, т. е. «дразнилка, </a:t>
            </a:r>
            <a:r>
              <a:rPr lang="ru-RU" sz="3600" dirty="0" err="1"/>
              <a:t>завлекалка</a:t>
            </a:r>
            <a:r>
              <a:rPr lang="ru-RU" sz="3600" dirty="0"/>
              <a:t>»).</a:t>
            </a:r>
          </a:p>
        </p:txBody>
      </p:sp>
    </p:spTree>
    <p:extLst>
      <p:ext uri="{BB962C8B-B14F-4D97-AF65-F5344CB8AC3E}">
        <p14:creationId xmlns:p14="http://schemas.microsoft.com/office/powerpoint/2010/main" val="103565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/>
              <a:t>Процесс  создания РО носит </a:t>
            </a:r>
            <a:r>
              <a:rPr lang="ru-RU" sz="3600" dirty="0"/>
              <a:t>творческий </a:t>
            </a:r>
            <a:r>
              <a:rPr lang="ru-RU" sz="3600" dirty="0" smtClean="0"/>
              <a:t>характер, получил </a:t>
            </a:r>
            <a:r>
              <a:rPr lang="ru-RU" sz="3600" dirty="0"/>
              <a:t>определение «креатив» (от англ. </a:t>
            </a:r>
            <a:r>
              <a:rPr lang="en-US" sz="3600" dirty="0"/>
              <a:t>creative </a:t>
            </a:r>
            <a:r>
              <a:rPr lang="ru-RU" sz="3600" dirty="0"/>
              <a:t>творческий; </a:t>
            </a:r>
            <a:r>
              <a:rPr lang="en-US" sz="3600" dirty="0"/>
              <a:t>creativity </a:t>
            </a:r>
            <a:r>
              <a:rPr lang="ru-RU" sz="3600" dirty="0"/>
              <a:t>творческая функция по составлению рекламных текстов и выполнение художественных </a:t>
            </a:r>
            <a:r>
              <a:rPr lang="ru-RU" sz="3600" dirty="0" smtClean="0"/>
              <a:t>работ).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19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:\attachments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284984"/>
            <a:ext cx="4373810" cy="3280358"/>
          </a:xfrm>
          <a:prstGeom prst="rect">
            <a:avLst/>
          </a:prstGeom>
          <a:noFill/>
        </p:spPr>
      </p:pic>
      <p:pic>
        <p:nvPicPr>
          <p:cNvPr id="4098" name="Picture 2" descr="I:\attachments\5.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332344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6"/>
            </a:pPr>
            <a:r>
              <a:rPr lang="ru-RU" sz="3200" i="1" dirty="0"/>
              <a:t>Создание фантазийной, экзотической, романтической обстановки. </a:t>
            </a:r>
            <a:endParaRPr lang="en-US" sz="3200" i="1" dirty="0" smtClean="0"/>
          </a:p>
          <a:p>
            <a:pPr marL="109728" indent="0">
              <a:buNone/>
            </a:pPr>
            <a:r>
              <a:rPr lang="ru-RU" sz="3200" dirty="0" smtClean="0"/>
              <a:t>Примеры</a:t>
            </a:r>
            <a:r>
              <a:rPr lang="ru-RU" sz="3200" dirty="0"/>
              <a:t>: видеоклипы шоколадных батончиков «Баунти», сигарет </a:t>
            </a:r>
            <a:r>
              <a:rPr lang="en-US" sz="3200" dirty="0"/>
              <a:t>«Camel», </a:t>
            </a:r>
            <a:r>
              <a:rPr lang="ru-RU" sz="3200" dirty="0"/>
              <a:t>печатная реклама косметики </a:t>
            </a:r>
            <a:r>
              <a:rPr lang="en-US" sz="3200" dirty="0"/>
              <a:t>«</a:t>
            </a:r>
            <a:r>
              <a:rPr lang="en-US" sz="3200" dirty="0" err="1" smtClean="0"/>
              <a:t>Lancome</a:t>
            </a:r>
            <a:r>
              <a:rPr lang="en-US" sz="3200" dirty="0" smtClean="0"/>
              <a:t>»</a:t>
            </a:r>
            <a:r>
              <a:rPr lang="ru-RU" sz="3200" dirty="0" smtClean="0"/>
              <a:t>и пр.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573097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I:\attachments\6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80559"/>
            <a:ext cx="4392488" cy="6088801"/>
          </a:xfrm>
          <a:prstGeom prst="rect">
            <a:avLst/>
          </a:prstGeom>
          <a:noFill/>
        </p:spPr>
      </p:pic>
      <p:pic>
        <p:nvPicPr>
          <p:cNvPr id="5124" name="Picture 4" descr="I:\attachments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2"/>
            <a:ext cx="3999730" cy="2780928"/>
          </a:xfrm>
          <a:prstGeom prst="rect">
            <a:avLst/>
          </a:prstGeom>
          <a:noFill/>
        </p:spPr>
      </p:pic>
      <p:pic>
        <p:nvPicPr>
          <p:cNvPr id="5122" name="Picture 2" descr="I:\attachments\6.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3246879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7"/>
            </a:pPr>
            <a:r>
              <a:rPr lang="ru-RU" sz="2800" dirty="0" smtClean="0"/>
              <a:t>Создание </a:t>
            </a:r>
            <a:r>
              <a:rPr lang="ru-RU" sz="2800" dirty="0"/>
              <a:t>образа, персонифицирующего рекламируемый товар. </a:t>
            </a:r>
            <a:endParaRPr lang="ru-RU" sz="2800" dirty="0" smtClean="0"/>
          </a:p>
          <a:p>
            <a:pPr marL="109728" indent="0">
              <a:buNone/>
            </a:pPr>
            <a:r>
              <a:rPr lang="ru-RU" sz="2800" dirty="0" smtClean="0"/>
              <a:t>(ковбой </a:t>
            </a:r>
            <a:r>
              <a:rPr lang="en-US" sz="2800" dirty="0" smtClean="0"/>
              <a:t>Marlboro</a:t>
            </a:r>
            <a:r>
              <a:rPr lang="ru-RU" sz="2800" dirty="0" smtClean="0"/>
              <a:t>; Рональд Макдональд) </a:t>
            </a:r>
          </a:p>
          <a:p>
            <a:pPr marL="109728" indent="0">
              <a:buNone/>
            </a:pPr>
            <a:endParaRPr lang="ru-RU" sz="2800" dirty="0" smtClean="0"/>
          </a:p>
          <a:p>
            <a:pPr marL="109728" indent="0">
              <a:buNone/>
            </a:pPr>
            <a:r>
              <a:rPr lang="ru-RU" sz="2800" dirty="0" smtClean="0"/>
              <a:t>В </a:t>
            </a:r>
            <a:r>
              <a:rPr lang="ru-RU" sz="2800" dirty="0"/>
              <a:t>рекламе стиральной машины </a:t>
            </a:r>
            <a:r>
              <a:rPr lang="en-US" sz="2800" dirty="0"/>
              <a:t>«Samsung» </a:t>
            </a:r>
            <a:r>
              <a:rPr lang="ru-RU" sz="2800" dirty="0"/>
              <a:t>на работающей «</a:t>
            </a:r>
            <a:r>
              <a:rPr lang="ru-RU" sz="2800" dirty="0" err="1"/>
              <a:t>стиралке</a:t>
            </a:r>
            <a:r>
              <a:rPr lang="ru-RU" sz="2800" dirty="0"/>
              <a:t>» спит белый пушистый кот, что должно подчеркнуть отсутствие вибрации. Когда у машины появилась дополнительная функция </a:t>
            </a:r>
            <a:r>
              <a:rPr lang="en-US" sz="2800" dirty="0"/>
              <a:t>Fussy logic, </a:t>
            </a:r>
            <a:r>
              <a:rPr lang="ru-RU" sz="2800" dirty="0"/>
              <a:t>рядом с «традиционным» котом появился такой же белый пушистый котенок.</a:t>
            </a:r>
          </a:p>
        </p:txBody>
      </p:sp>
    </p:spTree>
    <p:extLst>
      <p:ext uri="{BB962C8B-B14F-4D97-AF65-F5344CB8AC3E}">
        <p14:creationId xmlns:p14="http://schemas.microsoft.com/office/powerpoint/2010/main" val="13409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attachments\7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810000" cy="3486150"/>
          </a:xfrm>
          <a:prstGeom prst="rect">
            <a:avLst/>
          </a:prstGeom>
          <a:noFill/>
        </p:spPr>
      </p:pic>
      <p:pic>
        <p:nvPicPr>
          <p:cNvPr id="6147" name="Picture 3" descr="I:\attachments\7.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01008"/>
            <a:ext cx="5976664" cy="3046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:\attachment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54867"/>
            <a:ext cx="5549900" cy="6286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89752"/>
          </a:xfrm>
        </p:spPr>
        <p:txBody>
          <a:bodyPr>
            <a:noAutofit/>
          </a:bodyPr>
          <a:lstStyle/>
          <a:p>
            <a:pPr marL="624078" indent="-514350">
              <a:buFont typeface="+mj-lt"/>
              <a:buAutoNum type="arabicPeriod" startAt="8"/>
            </a:pPr>
            <a:r>
              <a:rPr lang="ru-RU" sz="3200" i="1" dirty="0"/>
              <a:t>Консультация специалиста</a:t>
            </a:r>
            <a:r>
              <a:rPr lang="ru-RU" sz="3200" i="1" dirty="0" smtClean="0"/>
              <a:t>,</a:t>
            </a:r>
            <a:r>
              <a:rPr lang="en-US" sz="3200" i="1" dirty="0" smtClean="0"/>
              <a:t> </a:t>
            </a:r>
            <a:r>
              <a:rPr lang="ru-RU" sz="3200" i="1" dirty="0" smtClean="0"/>
              <a:t>ученого</a:t>
            </a:r>
            <a:r>
              <a:rPr lang="ru-RU" sz="3200" i="1" dirty="0"/>
              <a:t>. </a:t>
            </a:r>
            <a:endParaRPr lang="ru-RU" sz="3200" i="1" dirty="0" smtClean="0"/>
          </a:p>
          <a:p>
            <a:pPr marL="109728" indent="0">
              <a:buNone/>
            </a:pPr>
            <a:r>
              <a:rPr lang="ru-RU" sz="3200" dirty="0" smtClean="0"/>
              <a:t>Целая </a:t>
            </a:r>
            <a:r>
              <a:rPr lang="ru-RU" sz="3200" dirty="0"/>
              <a:t>серия «экспертных заключений» присутствует в рекламе парфюмерии «Мах </a:t>
            </a:r>
            <a:r>
              <a:rPr lang="en-US" sz="3200" dirty="0"/>
              <a:t>Factor». </a:t>
            </a:r>
            <a:r>
              <a:rPr lang="ru-RU" sz="3200" dirty="0"/>
              <a:t>Их объединяет слоган «Советуют профессионалы». Так, Тина </a:t>
            </a:r>
            <a:r>
              <a:rPr lang="ru-RU" sz="3200" dirty="0" smtClean="0"/>
              <a:t> </a:t>
            </a:r>
            <a:r>
              <a:rPr lang="ru-RU" sz="3200" dirty="0"/>
              <a:t>- визажист фильма «Талантливый мистер </a:t>
            </a:r>
            <a:r>
              <a:rPr lang="ru-RU" sz="3200" dirty="0" err="1" smtClean="0"/>
              <a:t>Рипли</a:t>
            </a:r>
            <a:r>
              <a:rPr lang="ru-RU" sz="3200" dirty="0"/>
              <a:t>» заявляет в рекламном обращении новой туши для ресниц </a:t>
            </a:r>
            <a:r>
              <a:rPr lang="en-US" sz="3200" dirty="0"/>
              <a:t>«Lash Silks»: </a:t>
            </a:r>
            <a:r>
              <a:rPr lang="ru-RU" sz="3200" dirty="0"/>
              <a:t>«Ресницы становятся удивительно мягкими и шелковистыми».</a:t>
            </a:r>
          </a:p>
        </p:txBody>
      </p:sp>
    </p:spTree>
    <p:extLst>
      <p:ext uri="{BB962C8B-B14F-4D97-AF65-F5344CB8AC3E}">
        <p14:creationId xmlns:p14="http://schemas.microsoft.com/office/powerpoint/2010/main" val="29174141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attachments\8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717032"/>
            <a:ext cx="4572000" cy="3038475"/>
          </a:xfrm>
          <a:prstGeom prst="rect">
            <a:avLst/>
          </a:prstGeom>
          <a:noFill/>
        </p:spPr>
      </p:pic>
      <p:pic>
        <p:nvPicPr>
          <p:cNvPr id="7171" name="Picture 3" descr="I:\attachments\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9482"/>
            <a:ext cx="501015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69672"/>
          </a:xfrm>
        </p:spPr>
        <p:txBody>
          <a:bodyPr>
            <a:noAutofit/>
          </a:bodyPr>
          <a:lstStyle/>
          <a:p>
            <a:pPr marL="624078" indent="-514350">
              <a:buFont typeface="+mj-lt"/>
              <a:buAutoNum type="arabicPeriod" startAt="9"/>
            </a:pPr>
            <a:r>
              <a:rPr lang="ru-RU" sz="3200" i="1" dirty="0"/>
              <a:t>Акцентирование образа жизни. </a:t>
            </a:r>
            <a:endParaRPr lang="ru-RU" sz="3200" i="1" dirty="0" smtClean="0"/>
          </a:p>
          <a:p>
            <a:pPr marL="109728" indent="0">
              <a:buNone/>
            </a:pPr>
            <a:r>
              <a:rPr lang="ru-RU" sz="3200" dirty="0" smtClean="0"/>
              <a:t>Пример</a:t>
            </a:r>
            <a:r>
              <a:rPr lang="ru-RU" sz="3200" dirty="0"/>
              <a:t>: реклама </a:t>
            </a:r>
            <a:r>
              <a:rPr lang="en-US" sz="3200" dirty="0"/>
              <a:t>ARDO </a:t>
            </a:r>
            <a:r>
              <a:rPr lang="ru-RU" sz="3200" dirty="0"/>
              <a:t>(«Европейский стиль жизни»); рекламные щиты и полиграфическая реклама итальянского вермута </a:t>
            </a:r>
            <a:r>
              <a:rPr lang="en-US" sz="3200" dirty="0"/>
              <a:t>«Martini»: </a:t>
            </a:r>
            <a:r>
              <a:rPr lang="ru-RU" sz="3200" dirty="0"/>
              <a:t>реклама яхт, престижных марок автомобилей; видеоролики с рекламой зажигалки </a:t>
            </a:r>
            <a:r>
              <a:rPr lang="en-US" sz="3200" dirty="0"/>
              <a:t>«</a:t>
            </a:r>
            <a:r>
              <a:rPr lang="en-US" sz="3200" dirty="0" smtClean="0"/>
              <a:t>Zippo</a:t>
            </a:r>
            <a:r>
              <a:rPr lang="ru-RU" sz="3200" dirty="0" smtClean="0"/>
              <a:t>»</a:t>
            </a:r>
            <a:r>
              <a:rPr lang="en-US" sz="3200" dirty="0" smtClean="0"/>
              <a:t> </a:t>
            </a:r>
            <a:r>
              <a:rPr lang="ru-RU" sz="3200" dirty="0"/>
              <a:t>и др. 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2194906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:\attachments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4572000" cy="2944812"/>
          </a:xfrm>
          <a:prstGeom prst="rect">
            <a:avLst/>
          </a:prstGeom>
          <a:noFill/>
        </p:spPr>
      </p:pic>
      <p:pic>
        <p:nvPicPr>
          <p:cNvPr id="8196" name="Picture 4" descr="I:\attachments\9.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6097" y="3491185"/>
            <a:ext cx="4850399" cy="3322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6453336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600" dirty="0" smtClean="0"/>
              <a:t>Три взаимосвязанные </a:t>
            </a:r>
            <a:r>
              <a:rPr lang="ru-RU" sz="3600" dirty="0"/>
              <a:t>категории: творчество, креатив, рекламный креатив. </a:t>
            </a:r>
            <a:endParaRPr lang="ru-RU" sz="3600" dirty="0" smtClean="0"/>
          </a:p>
          <a:p>
            <a:pPr marL="109728" indent="0">
              <a:buNone/>
            </a:pPr>
            <a:endParaRPr lang="ru-RU" sz="3600" dirty="0" smtClean="0"/>
          </a:p>
          <a:p>
            <a:pPr marL="109728" indent="0">
              <a:buNone/>
            </a:pPr>
            <a:r>
              <a:rPr lang="ru-RU" sz="3600" dirty="0" err="1" smtClean="0"/>
              <a:t>Креатив</a:t>
            </a:r>
            <a:r>
              <a:rPr lang="ru-RU" sz="3600" dirty="0" smtClean="0"/>
              <a:t> – «деятельность </a:t>
            </a:r>
            <a:r>
              <a:rPr lang="ru-RU" sz="3600" dirty="0"/>
              <a:t>человека, направленная на поиск элементов нового, усовершенствования, обогащения, развития с коммерческим </a:t>
            </a:r>
            <a:r>
              <a:rPr lang="ru-RU" sz="3600" dirty="0" smtClean="0"/>
              <a:t>содержанием». </a:t>
            </a:r>
          </a:p>
        </p:txBody>
      </p:sp>
    </p:spTree>
    <p:extLst>
      <p:ext uri="{BB962C8B-B14F-4D97-AF65-F5344CB8AC3E}">
        <p14:creationId xmlns:p14="http://schemas.microsoft.com/office/powerpoint/2010/main" val="254184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:\attachments\9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458075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37824"/>
          </a:xfrm>
        </p:spPr>
        <p:txBody>
          <a:bodyPr>
            <a:noAutofit/>
          </a:bodyPr>
          <a:lstStyle/>
          <a:p>
            <a:pPr marL="624078" indent="-514350">
              <a:buFont typeface="+mj-lt"/>
              <a:buAutoNum type="arabicPeriod" startAt="10"/>
            </a:pPr>
            <a:r>
              <a:rPr lang="ru-RU" sz="2800" dirty="0" smtClean="0"/>
              <a:t>Композиции на исторические темы и тему верности традициям. </a:t>
            </a:r>
            <a:endParaRPr lang="en-US" sz="2800" dirty="0" smtClean="0"/>
          </a:p>
          <a:p>
            <a:pPr marL="109728" indent="0">
              <a:buNone/>
            </a:pPr>
            <a:r>
              <a:rPr lang="ru-RU" sz="2800" dirty="0" smtClean="0"/>
              <a:t>Мотив преемственности :</a:t>
            </a:r>
          </a:p>
          <a:p>
            <a:pPr marL="109728" indent="0">
              <a:buNone/>
            </a:pPr>
            <a:r>
              <a:rPr lang="ru-RU" sz="2800" dirty="0" smtClean="0"/>
              <a:t>-</a:t>
            </a:r>
            <a:r>
              <a:rPr lang="ru-RU" sz="2800" dirty="0" err="1" smtClean="0"/>
              <a:t>компания«Московская</a:t>
            </a:r>
            <a:r>
              <a:rPr lang="ru-RU" sz="2800" dirty="0" smtClean="0"/>
              <a:t> кофейня на </a:t>
            </a:r>
            <a:r>
              <a:rPr lang="ru-RU" sz="2800" dirty="0" err="1" smtClean="0"/>
              <a:t>паяхъ</a:t>
            </a:r>
            <a:r>
              <a:rPr lang="ru-RU" sz="2800" dirty="0" smtClean="0"/>
              <a:t>», </a:t>
            </a:r>
          </a:p>
          <a:p>
            <a:pPr marL="109728" indent="0">
              <a:buNone/>
            </a:pPr>
            <a:r>
              <a:rPr lang="ru-RU" sz="2800" dirty="0" smtClean="0"/>
              <a:t>-реклама перьевых ручек </a:t>
            </a:r>
            <a:r>
              <a:rPr lang="en-US" sz="2800" dirty="0" smtClean="0"/>
              <a:t>«Parker»: </a:t>
            </a:r>
            <a:r>
              <a:rPr lang="ru-RU" sz="2800" dirty="0" smtClean="0"/>
              <a:t>«Перо, как и прежде, прорезается вручную с помощью диска чуть толще человеческого волоса» .</a:t>
            </a:r>
          </a:p>
          <a:p>
            <a:pPr marL="109728" indent="0">
              <a:buNone/>
            </a:pPr>
            <a:r>
              <a:rPr lang="ru-RU" sz="2800" dirty="0" smtClean="0"/>
              <a:t> Тема верности традициям :</a:t>
            </a:r>
          </a:p>
          <a:p>
            <a:pPr marL="109728" indent="0">
              <a:buNone/>
            </a:pPr>
            <a:r>
              <a:rPr lang="ru-RU" sz="2800" dirty="0" smtClean="0"/>
              <a:t>–  реклама кофе </a:t>
            </a:r>
            <a:r>
              <a:rPr lang="en-US" sz="2800" dirty="0" smtClean="0"/>
              <a:t>«Jacobs»</a:t>
            </a:r>
            <a:r>
              <a:rPr lang="ru-RU" sz="2800" dirty="0" smtClean="0"/>
              <a:t>,</a:t>
            </a:r>
          </a:p>
          <a:p>
            <a:pPr marL="109728" indent="0">
              <a:buNone/>
            </a:pPr>
            <a:r>
              <a:rPr lang="ru-RU" sz="2800" dirty="0" smtClean="0"/>
              <a:t>-мотив патриотизма,</a:t>
            </a:r>
          </a:p>
          <a:p>
            <a:pPr marL="109728" indent="0">
              <a:buNone/>
            </a:pPr>
            <a:r>
              <a:rPr lang="ru-RU" sz="2800" dirty="0" smtClean="0"/>
              <a:t>- богатые «визитные карточки» рекламодателя (например, классическая реклама из 1990-х цикл «Всемирная история. Банк Империал»).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286016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:\attachments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3384376" cy="4721086"/>
          </a:xfrm>
          <a:prstGeom prst="rect">
            <a:avLst/>
          </a:prstGeom>
          <a:noFill/>
        </p:spPr>
      </p:pic>
      <p:pic>
        <p:nvPicPr>
          <p:cNvPr id="9221" name="Picture 5" descr="I:\attachments\10.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052736"/>
            <a:ext cx="4320480" cy="5567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:\attachments\10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68344" cy="3834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Autofit/>
          </a:bodyPr>
          <a:lstStyle/>
          <a:p>
            <a:pPr marL="624078" indent="-514350">
              <a:buFont typeface="+mj-lt"/>
              <a:buAutoNum type="arabicPeriod" startAt="11"/>
            </a:pPr>
            <a:r>
              <a:rPr lang="ru-RU" sz="3200" dirty="0"/>
              <a:t>Создание определенного лирического настроения, впоследствии становящегося приятной ассоциацией рекламируемого </a:t>
            </a:r>
            <a:r>
              <a:rPr lang="ru-RU" sz="3200" dirty="0" smtClean="0"/>
              <a:t>товара:</a:t>
            </a:r>
            <a:endParaRPr lang="en-US" sz="3200" dirty="0" smtClean="0"/>
          </a:p>
          <a:p>
            <a:pPr marL="109728" indent="0">
              <a:buFontTx/>
              <a:buChar char="-"/>
            </a:pPr>
            <a:r>
              <a:rPr lang="ru-RU" sz="3200" dirty="0" smtClean="0"/>
              <a:t>настроение </a:t>
            </a:r>
            <a:r>
              <a:rPr lang="ru-RU" sz="3200" dirty="0"/>
              <a:t>«легкой прозрачной грусти» — полиграфическая реклама «Ты, я и "</a:t>
            </a:r>
            <a:r>
              <a:rPr lang="ru-RU" sz="3200" dirty="0" smtClean="0"/>
              <a:t>Ротманс</a:t>
            </a:r>
            <a:r>
              <a:rPr lang="ru-RU" sz="3200" dirty="0"/>
              <a:t>" (сигареты</a:t>
            </a:r>
            <a:r>
              <a:rPr lang="ru-RU" sz="3200" dirty="0" smtClean="0"/>
              <a:t>),</a:t>
            </a:r>
          </a:p>
          <a:p>
            <a:pPr marL="109728" indent="0">
              <a:buFontTx/>
              <a:buChar char="-"/>
            </a:pPr>
            <a:r>
              <a:rPr lang="ru-RU" sz="3200" dirty="0" smtClean="0"/>
              <a:t> </a:t>
            </a:r>
            <a:r>
              <a:rPr lang="ru-RU" sz="3200" dirty="0"/>
              <a:t>веселое </a:t>
            </a:r>
            <a:r>
              <a:rPr lang="ru-RU" sz="3200" dirty="0" smtClean="0"/>
              <a:t>настроение, </a:t>
            </a:r>
            <a:r>
              <a:rPr lang="ru-RU" sz="3200" dirty="0"/>
              <a:t>серии роликов «Рондо», «</a:t>
            </a:r>
            <a:r>
              <a:rPr lang="ru-RU" sz="3200" dirty="0" smtClean="0"/>
              <a:t>Твикс</a:t>
            </a:r>
            <a:r>
              <a:rPr lang="ru-RU" sz="3200" dirty="0"/>
              <a:t>», </a:t>
            </a:r>
            <a:r>
              <a:rPr lang="ru-RU" sz="3200" dirty="0" smtClean="0"/>
              <a:t>«"</a:t>
            </a:r>
            <a:r>
              <a:rPr lang="ru-RU" sz="3200" dirty="0"/>
              <a:t>Шок" это по-нашему!» </a:t>
            </a:r>
          </a:p>
          <a:p>
            <a:pPr marL="624078" indent="-514350">
              <a:buFont typeface="+mj-lt"/>
              <a:buAutoNum type="arabicPeriod" startAt="11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922626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:\attachments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4536504" cy="4536504"/>
          </a:xfrm>
          <a:prstGeom prst="rect">
            <a:avLst/>
          </a:prstGeom>
          <a:noFill/>
        </p:spPr>
      </p:pic>
      <p:pic>
        <p:nvPicPr>
          <p:cNvPr id="10244" name="Picture 4" descr="I:\attachments\11.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496" y="3096344"/>
            <a:ext cx="4191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:\attachments\11.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92696"/>
            <a:ext cx="4913210" cy="5836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595384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2"/>
            </a:pPr>
            <a:r>
              <a:rPr lang="ru-RU" sz="3600" dirty="0" smtClean="0"/>
              <a:t>Мюзикл-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песенки </a:t>
            </a:r>
            <a:r>
              <a:rPr lang="ru-RU" sz="3600" dirty="0"/>
              <a:t>о рекламируемом </a:t>
            </a:r>
            <a:r>
              <a:rPr lang="ru-RU" sz="3600" dirty="0" smtClean="0"/>
              <a:t>товаре,  </a:t>
            </a:r>
            <a:r>
              <a:rPr lang="ru-RU" sz="3600" dirty="0"/>
              <a:t>прием </a:t>
            </a:r>
            <a:r>
              <a:rPr lang="ru-RU" sz="3600" dirty="0" smtClean="0"/>
              <a:t> </a:t>
            </a:r>
            <a:r>
              <a:rPr lang="ru-RU" sz="3600" dirty="0"/>
              <a:t>часто используется в радиорекламе.</a:t>
            </a:r>
          </a:p>
        </p:txBody>
      </p:sp>
    </p:spTree>
    <p:extLst>
      <p:ext uri="{BB962C8B-B14F-4D97-AF65-F5344CB8AC3E}">
        <p14:creationId xmlns:p14="http://schemas.microsoft.com/office/powerpoint/2010/main" val="67654261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516176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3"/>
            </a:pPr>
            <a:r>
              <a:rPr lang="ru-RU" sz="3200" i="1" dirty="0" smtClean="0"/>
              <a:t> </a:t>
            </a:r>
            <a:r>
              <a:rPr lang="ru-RU" sz="3600" dirty="0"/>
              <a:t>А</a:t>
            </a:r>
            <a:r>
              <a:rPr lang="ru-RU" sz="3600" dirty="0" smtClean="0"/>
              <a:t>нимационные приемы-</a:t>
            </a:r>
          </a:p>
          <a:p>
            <a:pPr marL="109728" indent="0">
              <a:buNone/>
            </a:pPr>
            <a:r>
              <a:rPr lang="ru-RU" sz="3600" dirty="0" smtClean="0"/>
              <a:t> антропоморфизм, </a:t>
            </a:r>
            <a:r>
              <a:rPr lang="ru-RU" sz="3600" dirty="0"/>
              <a:t>товары приобретают черты </a:t>
            </a:r>
            <a:r>
              <a:rPr lang="ru-RU" sz="3600" dirty="0" smtClean="0"/>
              <a:t>людей( реклама-мюзикл шоколада </a:t>
            </a:r>
            <a:r>
              <a:rPr lang="en-US" sz="3600" dirty="0"/>
              <a:t>«Fruits </a:t>
            </a:r>
            <a:r>
              <a:rPr lang="ru-RU" sz="3600" dirty="0"/>
              <a:t>&amp; </a:t>
            </a:r>
            <a:r>
              <a:rPr lang="en-US" sz="3600" dirty="0"/>
              <a:t>Nuts», </a:t>
            </a:r>
            <a:r>
              <a:rPr lang="ru-RU" sz="3600" dirty="0"/>
              <a:t>«М &amp; </a:t>
            </a:r>
            <a:r>
              <a:rPr lang="en-US" sz="3600" dirty="0"/>
              <a:t>M's</a:t>
            </a:r>
            <a:r>
              <a:rPr lang="en-US" sz="3600" dirty="0" smtClean="0"/>
              <a:t>»</a:t>
            </a:r>
            <a:r>
              <a:rPr lang="ru-RU" sz="3600" dirty="0" smtClean="0"/>
              <a:t>).</a:t>
            </a:r>
            <a:r>
              <a:rPr lang="en-US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977019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:\attachments\13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0648"/>
            <a:ext cx="4619529" cy="64477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363272" cy="597666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err="1" smtClean="0"/>
              <a:t>Креатор</a:t>
            </a:r>
            <a:r>
              <a:rPr lang="ru-RU" sz="3600" dirty="0" smtClean="0"/>
              <a:t> работает на заказ, направляет свои усилия на ЦА, учитывая ее потребности и желания.</a:t>
            </a:r>
          </a:p>
          <a:p>
            <a:pPr marL="109728" indent="0">
              <a:buNone/>
            </a:pPr>
            <a:r>
              <a:rPr lang="ru-RU" sz="3600" dirty="0" smtClean="0"/>
              <a:t>Цель — сделать свое творение таким, чтобы оно : </a:t>
            </a:r>
          </a:p>
          <a:p>
            <a:r>
              <a:rPr lang="ru-RU" sz="3600" dirty="0" smtClean="0"/>
              <a:t>было адекватно воспринято ЦА; </a:t>
            </a:r>
          </a:p>
          <a:p>
            <a:r>
              <a:rPr lang="ru-RU" sz="3600" dirty="0" smtClean="0"/>
              <a:t>дало возможность заказчику достичь своей цели.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:\attachments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858000" cy="455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4"/>
            </a:pPr>
            <a:endParaRPr lang="ru-RU" sz="3200" dirty="0" smtClean="0"/>
          </a:p>
          <a:p>
            <a:pPr marL="624078" indent="-514350">
              <a:buFont typeface="+mj-lt"/>
              <a:buAutoNum type="arabicPeriod" startAt="14"/>
            </a:pPr>
            <a:endParaRPr lang="ru-RU" sz="3200" dirty="0"/>
          </a:p>
          <a:p>
            <a:pPr marL="624078" indent="-514350">
              <a:buFont typeface="+mj-lt"/>
              <a:buAutoNum type="arabicPeriod" startAt="14"/>
            </a:pPr>
            <a:r>
              <a:rPr lang="ru-RU" sz="3200" dirty="0" smtClean="0"/>
              <a:t>Прием</a:t>
            </a:r>
            <a:r>
              <a:rPr lang="ru-RU" sz="3200" dirty="0"/>
              <a:t>, противоположно направленный по отношению к антропоморфизму. </a:t>
            </a:r>
            <a:r>
              <a:rPr lang="ru-RU" sz="3200" dirty="0" smtClean="0"/>
              <a:t>Л</a:t>
            </a:r>
            <a:r>
              <a:rPr lang="ru-RU" sz="3200" i="1" dirty="0" smtClean="0"/>
              <a:t>юди </a:t>
            </a:r>
            <a:r>
              <a:rPr lang="ru-RU" sz="3200" i="1" dirty="0"/>
              <a:t>играют роль неодушевленных предметов</a:t>
            </a:r>
            <a:r>
              <a:rPr lang="ru-RU" sz="3200" dirty="0"/>
              <a:t> или зверей. </a:t>
            </a:r>
            <a:r>
              <a:rPr lang="ru-RU" sz="3200" dirty="0" smtClean="0"/>
              <a:t>Актеры</a:t>
            </a:r>
            <a:r>
              <a:rPr lang="ru-RU" sz="3200" dirty="0"/>
              <a:t>, играющие «Боль», «Диарею» </a:t>
            </a:r>
            <a:r>
              <a:rPr lang="ru-RU" sz="3200" dirty="0" smtClean="0"/>
              <a:t>, «Вздутие»,актеры-белки </a:t>
            </a:r>
            <a:r>
              <a:rPr lang="ru-RU" sz="3200" dirty="0"/>
              <a:t>в рекламе батончиков </a:t>
            </a:r>
            <a:r>
              <a:rPr lang="en-US" sz="3200" dirty="0"/>
              <a:t>«Nuts».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6399608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:\attachments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764704"/>
            <a:ext cx="47625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5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15"/>
            </a:pPr>
            <a:endParaRPr lang="ru-RU" sz="3600" dirty="0"/>
          </a:p>
          <a:p>
            <a:pPr marL="624078" indent="-514350">
              <a:buFont typeface="+mj-lt"/>
              <a:buAutoNum type="arabicPeriod" startAt="15"/>
            </a:pPr>
            <a:r>
              <a:rPr lang="ru-RU" sz="3600" dirty="0" smtClean="0"/>
              <a:t>Акцентирование </a:t>
            </a:r>
            <a:r>
              <a:rPr lang="ru-RU" sz="3600" dirty="0"/>
              <a:t>профессионального </a:t>
            </a:r>
            <a:r>
              <a:rPr lang="ru-RU" sz="3600" dirty="0" smtClean="0"/>
              <a:t>опыта: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«Качество, проверенное временем, это </a:t>
            </a:r>
            <a:r>
              <a:rPr lang="en-US" sz="3600" dirty="0" smtClean="0"/>
              <a:t>Samsung!</a:t>
            </a:r>
            <a:r>
              <a:rPr lang="ru-RU" sz="3600" dirty="0" smtClean="0"/>
              <a:t>», </a:t>
            </a:r>
            <a:r>
              <a:rPr lang="ru-RU" sz="3600" dirty="0"/>
              <a:t>«Доверьте дело профессионалам!» </a:t>
            </a:r>
          </a:p>
        </p:txBody>
      </p:sp>
    </p:spTree>
    <p:extLst>
      <p:ext uri="{BB962C8B-B14F-4D97-AF65-F5344CB8AC3E}">
        <p14:creationId xmlns:p14="http://schemas.microsoft.com/office/powerpoint/2010/main" val="40666636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:\attachments\15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179724" cy="5048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:\attachments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762780" cy="5821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6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16"/>
            </a:pPr>
            <a:r>
              <a:rPr lang="ru-RU" sz="3600" dirty="0" smtClean="0"/>
              <a:t>Демонстрация </a:t>
            </a:r>
            <a:r>
              <a:rPr lang="ru-RU" sz="3600" dirty="0"/>
              <a:t>эффекта рекламируемого товара по принципу «До и после применения».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Реклама </a:t>
            </a:r>
            <a:r>
              <a:rPr lang="ru-RU" sz="3600" dirty="0"/>
              <a:t>стиральных порошков, отбеливателей, средств для чистки сантехники и др.</a:t>
            </a:r>
          </a:p>
        </p:txBody>
      </p:sp>
    </p:spTree>
    <p:extLst>
      <p:ext uri="{BB962C8B-B14F-4D97-AF65-F5344CB8AC3E}">
        <p14:creationId xmlns:p14="http://schemas.microsoft.com/office/powerpoint/2010/main" val="280866305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:\attachments\16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416824" cy="494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:\attachments\16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493001" cy="499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:\attachments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63399" cy="5842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	</a:t>
            </a:r>
            <a:r>
              <a:rPr lang="ru-RU" sz="3600" dirty="0" smtClean="0"/>
              <a:t>Рекламный </a:t>
            </a:r>
            <a:r>
              <a:rPr lang="ru-RU" sz="3600" dirty="0" err="1" smtClean="0"/>
              <a:t>креатив</a:t>
            </a:r>
            <a:r>
              <a:rPr lang="ru-RU" sz="3600" dirty="0" smtClean="0"/>
              <a:t> :</a:t>
            </a:r>
          </a:p>
          <a:p>
            <a:pPr>
              <a:buNone/>
            </a:pPr>
            <a:r>
              <a:rPr lang="ru-RU" sz="3600" dirty="0" smtClean="0"/>
              <a:t>— способ борьбы за конкурентные преимущества;</a:t>
            </a:r>
          </a:p>
          <a:p>
            <a:pPr>
              <a:buNone/>
            </a:pPr>
            <a:r>
              <a:rPr lang="ru-RU" sz="3600" dirty="0" smtClean="0"/>
              <a:t> -ориентация на конечный результат, достижение маркетинговой цели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7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17"/>
            </a:pPr>
            <a:r>
              <a:rPr lang="ru-RU" sz="3600" dirty="0" smtClean="0"/>
              <a:t>Прием </a:t>
            </a:r>
            <a:r>
              <a:rPr lang="ru-RU" sz="3600" dirty="0"/>
              <a:t>«рекламный эксперимент».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В</a:t>
            </a:r>
            <a:r>
              <a:rPr lang="ru-RU" sz="3600" dirty="0" smtClean="0"/>
              <a:t> </a:t>
            </a:r>
            <a:r>
              <a:rPr lang="ru-RU" sz="3600" dirty="0"/>
              <a:t>условиях сауны на кожу спины модели через трафарет наносится </a:t>
            </a:r>
            <a:r>
              <a:rPr lang="ru-RU" sz="3600" dirty="0" err="1" smtClean="0"/>
              <a:t>антиперспирант</a:t>
            </a:r>
            <a:r>
              <a:rPr lang="ru-RU" sz="3600" dirty="0" smtClean="0"/>
              <a:t> </a:t>
            </a:r>
            <a:r>
              <a:rPr lang="en-US" sz="3600" dirty="0"/>
              <a:t>«</a:t>
            </a:r>
            <a:r>
              <a:rPr lang="en-US" sz="3600" dirty="0" err="1"/>
              <a:t>Rexona</a:t>
            </a:r>
            <a:r>
              <a:rPr lang="en-US" sz="3600" dirty="0"/>
              <a:t>». </a:t>
            </a:r>
            <a:r>
              <a:rPr lang="ru-RU" sz="3600" dirty="0"/>
              <a:t>Через какое-то время «необработанная» кожа покрывается обильной испариной. Участки кожи, на которые нанесена </a:t>
            </a:r>
            <a:r>
              <a:rPr lang="en-US" sz="3600" dirty="0"/>
              <a:t>«</a:t>
            </a:r>
            <a:r>
              <a:rPr lang="en-US" sz="3600" dirty="0" err="1"/>
              <a:t>Rexona</a:t>
            </a:r>
            <a:r>
              <a:rPr lang="en-US" sz="3600" dirty="0"/>
              <a:t>», </a:t>
            </a:r>
            <a:r>
              <a:rPr lang="ru-RU" sz="3600" dirty="0"/>
              <a:t>остаются сухими.</a:t>
            </a:r>
          </a:p>
        </p:txBody>
      </p:sp>
    </p:spTree>
    <p:extLst>
      <p:ext uri="{BB962C8B-B14F-4D97-AF65-F5344CB8AC3E}">
        <p14:creationId xmlns:p14="http://schemas.microsoft.com/office/powerpoint/2010/main" val="204124537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attachments\17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4664"/>
            <a:ext cx="4107363" cy="6256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88184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8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18"/>
            </a:pPr>
            <a:endParaRPr lang="ru-RU" sz="3600" dirty="0"/>
          </a:p>
          <a:p>
            <a:pPr marL="109728" indent="0">
              <a:buNone/>
            </a:pPr>
            <a:r>
              <a:rPr lang="ru-RU" sz="3600" dirty="0" smtClean="0"/>
              <a:t>18. Иллюстрация-гипербола</a:t>
            </a:r>
            <a:r>
              <a:rPr lang="ru-RU" sz="3600" dirty="0"/>
              <a:t>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 </a:t>
            </a:r>
            <a:r>
              <a:rPr lang="ru-RU" sz="3600" dirty="0" err="1"/>
              <a:t>В</a:t>
            </a:r>
            <a:r>
              <a:rPr lang="ru-RU" sz="3600" dirty="0" err="1" smtClean="0"/>
              <a:t>идеореклама</a:t>
            </a:r>
            <a:r>
              <a:rPr lang="ru-RU" sz="3600" dirty="0" smtClean="0"/>
              <a:t>  </a:t>
            </a:r>
            <a:r>
              <a:rPr lang="ru-RU" sz="3600" dirty="0"/>
              <a:t>«Спорт-мастер», в которой продавец быстро находит кроссовки </a:t>
            </a:r>
            <a:r>
              <a:rPr lang="ru-RU" sz="3600" dirty="0" smtClean="0"/>
              <a:t> </a:t>
            </a:r>
            <a:r>
              <a:rPr lang="ru-RU" sz="3600" dirty="0"/>
              <a:t>для покупателя </a:t>
            </a:r>
            <a:r>
              <a:rPr lang="ru-RU" sz="3600" dirty="0" smtClean="0"/>
              <a:t>лилипута и </a:t>
            </a:r>
            <a:r>
              <a:rPr lang="ru-RU" sz="3600" dirty="0"/>
              <a:t>для </a:t>
            </a:r>
            <a:r>
              <a:rPr lang="en-US" sz="3600" dirty="0" smtClean="0"/>
              <a:t> </a:t>
            </a:r>
            <a:r>
              <a:rPr lang="ru-RU" sz="3600" dirty="0"/>
              <a:t>брата великана. </a:t>
            </a:r>
          </a:p>
        </p:txBody>
      </p:sp>
    </p:spTree>
    <p:extLst>
      <p:ext uri="{BB962C8B-B14F-4D97-AF65-F5344CB8AC3E}">
        <p14:creationId xmlns:p14="http://schemas.microsoft.com/office/powerpoint/2010/main" val="262854997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19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19"/>
            </a:pPr>
            <a:r>
              <a:rPr lang="ru-RU" sz="3600" dirty="0" smtClean="0"/>
              <a:t>Занимательная </a:t>
            </a:r>
            <a:r>
              <a:rPr lang="ru-RU" sz="3600" dirty="0"/>
              <a:t>история </a:t>
            </a:r>
            <a:r>
              <a:rPr lang="ru-RU" sz="3600" dirty="0" smtClean="0"/>
              <a:t>( </a:t>
            </a:r>
            <a:r>
              <a:rPr lang="ru-RU" sz="3600" dirty="0"/>
              <a:t>байка</a:t>
            </a:r>
            <a:r>
              <a:rPr lang="ru-RU" sz="3600" dirty="0" smtClean="0"/>
              <a:t>)-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следование научной,  </a:t>
            </a:r>
            <a:r>
              <a:rPr lang="ru-RU" sz="3600" dirty="0"/>
              <a:t>исторической реальности </a:t>
            </a:r>
            <a:r>
              <a:rPr lang="ru-RU" sz="3600" dirty="0" smtClean="0"/>
              <a:t>необязательно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833232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:\attachments\11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280920" cy="46580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1800" y="5733256"/>
            <a:ext cx="4036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Братья </a:t>
            </a:r>
            <a:r>
              <a:rPr lang="ru-RU" dirty="0" err="1" smtClean="0"/>
              <a:t>Дасслеры</a:t>
            </a:r>
            <a:r>
              <a:rPr lang="ru-RU" dirty="0" smtClean="0"/>
              <a:t> из рекламы </a:t>
            </a:r>
            <a:r>
              <a:rPr lang="en-US" dirty="0" smtClean="0"/>
              <a:t>TWIX</a:t>
            </a:r>
            <a:endParaRPr lang="ru-RU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20"/>
            </a:pPr>
            <a:r>
              <a:rPr lang="ru-RU" sz="3600" dirty="0"/>
              <a:t>Рассказ-исповедь</a:t>
            </a:r>
            <a:r>
              <a:rPr lang="ru-RU" sz="3600" dirty="0" smtClean="0"/>
              <a:t>.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Монолог </a:t>
            </a:r>
            <a:r>
              <a:rPr lang="ru-RU" sz="3600" dirty="0"/>
              <a:t>покупателя, который делится своими впечатлениями от потребления рекламируемого товара (серия роликов, посвященных рассказам разных женщин о мыле </a:t>
            </a:r>
            <a:r>
              <a:rPr lang="en-US" sz="3600" dirty="0"/>
              <a:t>«Dove»).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7745538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593808"/>
          </a:xfrm>
        </p:spPr>
        <p:txBody>
          <a:bodyPr>
            <a:noAutofit/>
          </a:bodyPr>
          <a:lstStyle/>
          <a:p>
            <a:pPr marL="624078" indent="-514350">
              <a:buFont typeface="+mj-lt"/>
              <a:buAutoNum type="arabicPeriod" startAt="21"/>
            </a:pPr>
            <a:endParaRPr lang="ru-RU" sz="3600" dirty="0" smtClean="0"/>
          </a:p>
          <a:p>
            <a:pPr marL="624078" indent="-514350">
              <a:buFont typeface="+mj-lt"/>
              <a:buAutoNum type="arabicPeriod" startAt="21"/>
            </a:pPr>
            <a:endParaRPr lang="ru-RU" sz="3600" dirty="0"/>
          </a:p>
          <a:p>
            <a:pPr marL="624078" indent="-514350">
              <a:buFont typeface="+mj-lt"/>
              <a:buAutoNum type="arabicPeriod" startAt="21"/>
            </a:pPr>
            <a:r>
              <a:rPr lang="ru-RU" sz="3600" dirty="0" smtClean="0"/>
              <a:t>Сравнительная </a:t>
            </a:r>
            <a:r>
              <a:rPr lang="ru-RU" sz="3600" dirty="0"/>
              <a:t>реклама. </a:t>
            </a:r>
            <a:endParaRPr lang="en-US" sz="3600" dirty="0" smtClean="0"/>
          </a:p>
          <a:p>
            <a:pPr marL="109728" indent="0">
              <a:buNone/>
            </a:pPr>
            <a:r>
              <a:rPr lang="ru-RU" sz="3600" dirty="0" smtClean="0"/>
              <a:t>Во </a:t>
            </a:r>
            <a:r>
              <a:rPr lang="ru-RU" sz="3600" dirty="0"/>
              <a:t>многих странах этот вид рекламы </a:t>
            </a:r>
            <a:r>
              <a:rPr lang="ru-RU" sz="3600" dirty="0" smtClean="0"/>
              <a:t>запрещен. </a:t>
            </a:r>
          </a:p>
          <a:p>
            <a:pPr marL="109728" indent="0">
              <a:buNone/>
            </a:pPr>
            <a:r>
              <a:rPr lang="ru-RU" sz="3600" dirty="0" smtClean="0"/>
              <a:t>Пример: реклама </a:t>
            </a:r>
            <a:r>
              <a:rPr lang="ru-RU" sz="3600" dirty="0"/>
              <a:t>стирального порошка </a:t>
            </a:r>
            <a:r>
              <a:rPr lang="en-US" sz="3600" dirty="0"/>
              <a:t>«Ariel», </a:t>
            </a:r>
            <a:r>
              <a:rPr lang="ru-RU" sz="3600" dirty="0"/>
              <a:t>сравниваемого с просто «Стиральным порошком».</a:t>
            </a:r>
          </a:p>
        </p:txBody>
      </p:sp>
    </p:spTree>
    <p:extLst>
      <p:ext uri="{BB962C8B-B14F-4D97-AF65-F5344CB8AC3E}">
        <p14:creationId xmlns:p14="http://schemas.microsoft.com/office/powerpoint/2010/main" val="248151407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22"/>
            </a:pPr>
            <a:r>
              <a:rPr lang="ru-RU" sz="2800" dirty="0"/>
              <a:t>Реклама-пародия. </a:t>
            </a:r>
            <a:endParaRPr lang="en-US" sz="2800" dirty="0" smtClean="0"/>
          </a:p>
          <a:p>
            <a:pPr marL="109728" indent="0">
              <a:buNone/>
            </a:pPr>
            <a:r>
              <a:rPr lang="ru-RU" sz="2800" dirty="0" smtClean="0"/>
              <a:t>Обычно </a:t>
            </a:r>
            <a:r>
              <a:rPr lang="ru-RU" sz="2800" dirty="0"/>
              <a:t>пародируются известные фильмы. В этом случае герои рекламных роликов могут повторять некоторые эпизоды с переходом на рекламируемый продукт. </a:t>
            </a:r>
            <a:endParaRPr lang="ru-RU" sz="2800" dirty="0" smtClean="0"/>
          </a:p>
          <a:p>
            <a:pPr marL="624078" indent="-514350"/>
            <a:r>
              <a:rPr lang="ru-RU" sz="2800" dirty="0" smtClean="0"/>
              <a:t>Ф. </a:t>
            </a:r>
            <a:r>
              <a:rPr lang="ru-RU" sz="2800" dirty="0"/>
              <a:t>Феллини в </a:t>
            </a:r>
            <a:r>
              <a:rPr lang="ru-RU" sz="2800" dirty="0" smtClean="0"/>
              <a:t>рекламе марки </a:t>
            </a:r>
            <a:r>
              <a:rPr lang="ru-RU" sz="2800" dirty="0"/>
              <a:t>вина </a:t>
            </a:r>
            <a:r>
              <a:rPr lang="en-US" sz="2800" dirty="0"/>
              <a:t>«Campari» </a:t>
            </a:r>
            <a:r>
              <a:rPr lang="ru-RU" sz="2800" dirty="0" smtClean="0"/>
              <a:t>сделал </a:t>
            </a:r>
            <a:r>
              <a:rPr lang="ru-RU" sz="2800" dirty="0"/>
              <a:t>пародию на часто используемые рекламные штампы (неестественная игра актеров, произнесение невпопад слоганов). Несмотря на это, ролик был чрезвычайно эффективным. </a:t>
            </a:r>
            <a:endParaRPr lang="ru-RU" sz="2800" dirty="0" smtClean="0"/>
          </a:p>
          <a:p>
            <a:pPr marL="624078" indent="-514350"/>
            <a:r>
              <a:rPr lang="ru-RU" sz="2800" dirty="0" smtClean="0"/>
              <a:t>Клип-пародия </a:t>
            </a:r>
            <a:r>
              <a:rPr lang="ru-RU" sz="2800" dirty="0"/>
              <a:t>на саму рекламу «Читайте журнал "ТВ-Парк" и ваши волосы будут в порядке!». Ролик создал Юрий Грымов в 1990-х гг.</a:t>
            </a:r>
          </a:p>
          <a:p>
            <a:pPr marL="624078" indent="-514350">
              <a:buFont typeface="+mj-lt"/>
              <a:buAutoNum type="arabicPeriod" startAt="22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53252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 startAt="23"/>
            </a:pPr>
            <a:r>
              <a:rPr lang="ru-RU" sz="3600" dirty="0"/>
              <a:t>Реклама, вызывающая у зрителей умиление. </a:t>
            </a:r>
            <a:endParaRPr lang="ru-RU" sz="3600" dirty="0" smtClean="0"/>
          </a:p>
          <a:p>
            <a:pPr marL="109728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В</a:t>
            </a:r>
            <a:r>
              <a:rPr lang="ru-RU" sz="3600" dirty="0" smtClean="0"/>
              <a:t> </a:t>
            </a:r>
            <a:r>
              <a:rPr lang="ru-RU" sz="3600" dirty="0"/>
              <a:t>рекламе товаров для детей и животных (подгузники </a:t>
            </a:r>
            <a:r>
              <a:rPr lang="en-US" sz="3600" dirty="0"/>
              <a:t>«</a:t>
            </a:r>
            <a:r>
              <a:rPr lang="en-US" sz="3600" dirty="0" err="1"/>
              <a:t>Huggies</a:t>
            </a:r>
            <a:r>
              <a:rPr lang="en-US" sz="3600" dirty="0"/>
              <a:t>», </a:t>
            </a:r>
            <a:r>
              <a:rPr lang="ru-RU" sz="3600" dirty="0"/>
              <a:t>корм для кошек </a:t>
            </a:r>
            <a:r>
              <a:rPr lang="en-US" sz="3600" dirty="0"/>
              <a:t>«Kite-Kat» </a:t>
            </a:r>
            <a:r>
              <a:rPr lang="ru-RU" sz="3600" dirty="0"/>
              <a:t>и т. п.).</a:t>
            </a:r>
          </a:p>
        </p:txBody>
      </p:sp>
    </p:spTree>
    <p:extLst>
      <p:ext uri="{BB962C8B-B14F-4D97-AF65-F5344CB8AC3E}">
        <p14:creationId xmlns:p14="http://schemas.microsoft.com/office/powerpoint/2010/main" val="201675891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attachments\23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4608512" cy="3461505"/>
          </a:xfrm>
          <a:prstGeom prst="rect">
            <a:avLst/>
          </a:prstGeom>
          <a:noFill/>
        </p:spPr>
      </p:pic>
      <p:pic>
        <p:nvPicPr>
          <p:cNvPr id="23554" name="Picture 2" descr="I:\attachments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501008"/>
            <a:ext cx="4762500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</TotalTime>
  <Words>3276</Words>
  <Application>Microsoft Office PowerPoint</Application>
  <PresentationFormat>Экран (4:3)</PresentationFormat>
  <Paragraphs>313</Paragraphs>
  <Slides>123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123</vt:i4>
      </vt:variant>
    </vt:vector>
  </HeadingPairs>
  <TitlesOfParts>
    <vt:vector size="129" baseType="lpstr">
      <vt:lpstr>Arial</vt:lpstr>
      <vt:lpstr>Arial Unicode MS</vt:lpstr>
      <vt:lpstr>Calibri</vt:lpstr>
      <vt:lpstr>Calibri Light</vt:lpstr>
      <vt:lpstr>Times New Roman</vt:lpstr>
      <vt:lpstr>Тема Office</vt:lpstr>
      <vt:lpstr>Рекламное обращение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Содержание, форма и структура рекламного обращения 2.1. Содержание рекламного сообщения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Внимание читателя прессы: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2.2. Форма рекламного сообщения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2.3. Структура рекламного обращения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рекламного обращения, основные этапы и технологии процесса его разработки</dc:title>
  <dc:creator>Олег</dc:creator>
  <cp:lastModifiedBy>Пользователь</cp:lastModifiedBy>
  <cp:revision>139</cp:revision>
  <dcterms:created xsi:type="dcterms:W3CDTF">2014-01-20T22:06:37Z</dcterms:created>
  <dcterms:modified xsi:type="dcterms:W3CDTF">2023-05-03T09:15:57Z</dcterms:modified>
</cp:coreProperties>
</file>